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0"/>
  </p:notesMasterIdLst>
  <p:sldIdLst>
    <p:sldId id="256" r:id="rId2"/>
    <p:sldId id="316" r:id="rId3"/>
    <p:sldId id="303" r:id="rId4"/>
    <p:sldId id="330" r:id="rId5"/>
    <p:sldId id="331" r:id="rId6"/>
    <p:sldId id="342" r:id="rId7"/>
    <p:sldId id="344" r:id="rId8"/>
    <p:sldId id="332" r:id="rId9"/>
    <p:sldId id="350" r:id="rId10"/>
    <p:sldId id="351" r:id="rId11"/>
    <p:sldId id="352" r:id="rId12"/>
    <p:sldId id="353" r:id="rId13"/>
    <p:sldId id="314" r:id="rId14"/>
    <p:sldId id="345" r:id="rId15"/>
    <p:sldId id="347" r:id="rId16"/>
    <p:sldId id="337" r:id="rId17"/>
    <p:sldId id="336" r:id="rId18"/>
    <p:sldId id="313" r:id="rId19"/>
    <p:sldId id="334" r:id="rId20"/>
    <p:sldId id="335" r:id="rId21"/>
    <p:sldId id="355" r:id="rId22"/>
    <p:sldId id="319" r:id="rId23"/>
    <p:sldId id="320" r:id="rId24"/>
    <p:sldId id="305" r:id="rId25"/>
    <p:sldId id="306" r:id="rId26"/>
    <p:sldId id="307" r:id="rId27"/>
    <p:sldId id="308" r:id="rId28"/>
    <p:sldId id="309" r:id="rId29"/>
    <p:sldId id="310" r:id="rId30"/>
    <p:sldId id="295" r:id="rId31"/>
    <p:sldId id="322" r:id="rId32"/>
    <p:sldId id="328" r:id="rId33"/>
    <p:sldId id="329" r:id="rId34"/>
    <p:sldId id="348" r:id="rId35"/>
    <p:sldId id="321" r:id="rId36"/>
    <p:sldId id="354" r:id="rId37"/>
    <p:sldId id="300" r:id="rId38"/>
    <p:sldId id="301" r:id="rId39"/>
    <p:sldId id="299" r:id="rId40"/>
    <p:sldId id="339" r:id="rId41"/>
    <p:sldId id="338" r:id="rId42"/>
    <p:sldId id="349" r:id="rId43"/>
    <p:sldId id="341" r:id="rId44"/>
    <p:sldId id="327" r:id="rId45"/>
    <p:sldId id="324" r:id="rId46"/>
    <p:sldId id="325" r:id="rId47"/>
    <p:sldId id="326" r:id="rId48"/>
    <p:sldId id="294" r:id="rId4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90EBACD-5503-415A-9E3C-B233251DEEF5}">
          <p14:sldIdLst>
            <p14:sldId id="256"/>
            <p14:sldId id="316"/>
            <p14:sldId id="303"/>
            <p14:sldId id="330"/>
            <p14:sldId id="331"/>
            <p14:sldId id="342"/>
            <p14:sldId id="344"/>
            <p14:sldId id="332"/>
            <p14:sldId id="350"/>
            <p14:sldId id="351"/>
            <p14:sldId id="352"/>
            <p14:sldId id="353"/>
            <p14:sldId id="314"/>
            <p14:sldId id="345"/>
            <p14:sldId id="347"/>
            <p14:sldId id="337"/>
            <p14:sldId id="336"/>
            <p14:sldId id="313"/>
            <p14:sldId id="334"/>
            <p14:sldId id="335"/>
            <p14:sldId id="355"/>
            <p14:sldId id="319"/>
            <p14:sldId id="320"/>
            <p14:sldId id="305"/>
            <p14:sldId id="306"/>
            <p14:sldId id="307"/>
            <p14:sldId id="308"/>
            <p14:sldId id="309"/>
            <p14:sldId id="310"/>
            <p14:sldId id="295"/>
            <p14:sldId id="322"/>
            <p14:sldId id="328"/>
            <p14:sldId id="329"/>
            <p14:sldId id="348"/>
            <p14:sldId id="321"/>
            <p14:sldId id="354"/>
            <p14:sldId id="300"/>
            <p14:sldId id="301"/>
            <p14:sldId id="299"/>
            <p14:sldId id="339"/>
            <p14:sldId id="338"/>
            <p14:sldId id="349"/>
            <p14:sldId id="341"/>
            <p14:sldId id="327"/>
            <p14:sldId id="324"/>
            <p14:sldId id="325"/>
            <p14:sldId id="326"/>
            <p14:sldId id="294"/>
          </p14:sldIdLst>
        </p14:section>
        <p14:section name="Раздел без заголовка" id="{1A1B3FC2-7121-4928-9241-2F401DACE60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cente" initials="" lastIdx="1" clrIdx="0"/>
  <p:cmAuthor id="1" name="Yuliya Kireeva" initials="YK" lastIdx="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90C9"/>
    <a:srgbClr val="468EC9"/>
    <a:srgbClr val="66FF99"/>
    <a:srgbClr val="0000CC"/>
    <a:srgbClr val="FFFFCC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369" autoAdjust="0"/>
  </p:normalViewPr>
  <p:slideViewPr>
    <p:cSldViewPr>
      <p:cViewPr varScale="1">
        <p:scale>
          <a:sx n="106" d="100"/>
          <a:sy n="106" d="100"/>
        </p:scale>
        <p:origin x="174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_projects\_artindex_materials\&#1057;&#1090;&#1080;&#1083;&#1080;\&#1050;&#1085;&#1080;&#1075;&#1072;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_projects\_artindex_materials\&#1057;&#1090;&#1080;&#1083;&#1080;\&#1050;&#1085;&#1080;&#1075;&#1072;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Лист6!$B$3:$B$30</c:f>
              <c:strCache>
                <c:ptCount val="28"/>
                <c:pt idx="0">
                  <c:v>Реализм</c:v>
                </c:pt>
                <c:pt idx="1">
                  <c:v>Импрессионизм</c:v>
                </c:pt>
                <c:pt idx="2">
                  <c:v>Романтизм</c:v>
                </c:pt>
                <c:pt idx="3">
                  <c:v>Барокко</c:v>
                </c:pt>
                <c:pt idx="4">
                  <c:v>Модерн</c:v>
                </c:pt>
                <c:pt idx="5">
                  <c:v>Сюрреализм</c:v>
                </c:pt>
                <c:pt idx="6">
                  <c:v>Возрождение (Ренессанс)</c:v>
                </c:pt>
                <c:pt idx="7">
                  <c:v>Экспрессионизм</c:v>
                </c:pt>
                <c:pt idx="8">
                  <c:v>Символизм</c:v>
                </c:pt>
                <c:pt idx="9">
                  <c:v>Постимпрессионизм</c:v>
                </c:pt>
                <c:pt idx="10">
                  <c:v>Абстракционизм</c:v>
                </c:pt>
                <c:pt idx="11">
                  <c:v>Укие-э</c:v>
                </c:pt>
                <c:pt idx="12">
                  <c:v>Классицизм</c:v>
                </c:pt>
                <c:pt idx="13">
                  <c:v>Рококо</c:v>
                </c:pt>
                <c:pt idx="14">
                  <c:v>Примитивизм (Наив)</c:v>
                </c:pt>
                <c:pt idx="15">
                  <c:v>Ар-деко</c:v>
                </c:pt>
                <c:pt idx="16">
                  <c:v>Северное Возрождение</c:v>
                </c:pt>
                <c:pt idx="17">
                  <c:v>Кубизм</c:v>
                </c:pt>
                <c:pt idx="18">
                  <c:v>Академизм</c:v>
                </c:pt>
                <c:pt idx="19">
                  <c:v>Готика</c:v>
                </c:pt>
                <c:pt idx="20">
                  <c:v>Модернизм</c:v>
                </c:pt>
                <c:pt idx="21">
                  <c:v>Соцреализм</c:v>
                </c:pt>
                <c:pt idx="22">
                  <c:v>Поп-арт</c:v>
                </c:pt>
                <c:pt idx="23">
                  <c:v>Пуантилизм</c:v>
                </c:pt>
                <c:pt idx="24">
                  <c:v>Фовизм</c:v>
                </c:pt>
                <c:pt idx="25">
                  <c:v>Авангард</c:v>
                </c:pt>
                <c:pt idx="26">
                  <c:v>Гиперреализм</c:v>
                </c:pt>
                <c:pt idx="27">
                  <c:v>Фентези</c:v>
                </c:pt>
              </c:strCache>
            </c:strRef>
          </c:cat>
          <c:val>
            <c:numRef>
              <c:f>Лист6!$C$3:$C$30</c:f>
              <c:numCache>
                <c:formatCode>General</c:formatCode>
                <c:ptCount val="28"/>
                <c:pt idx="0">
                  <c:v>19594</c:v>
                </c:pt>
                <c:pt idx="1">
                  <c:v>15864</c:v>
                </c:pt>
                <c:pt idx="2">
                  <c:v>8963</c:v>
                </c:pt>
                <c:pt idx="3">
                  <c:v>7726</c:v>
                </c:pt>
                <c:pt idx="4">
                  <c:v>4882</c:v>
                </c:pt>
                <c:pt idx="5">
                  <c:v>4793</c:v>
                </c:pt>
                <c:pt idx="6">
                  <c:v>4709</c:v>
                </c:pt>
                <c:pt idx="7">
                  <c:v>4329</c:v>
                </c:pt>
                <c:pt idx="8">
                  <c:v>4321</c:v>
                </c:pt>
                <c:pt idx="9">
                  <c:v>3951</c:v>
                </c:pt>
                <c:pt idx="10">
                  <c:v>3664</c:v>
                </c:pt>
                <c:pt idx="11">
                  <c:v>3136</c:v>
                </c:pt>
                <c:pt idx="12">
                  <c:v>1730</c:v>
                </c:pt>
                <c:pt idx="13">
                  <c:v>1600</c:v>
                </c:pt>
                <c:pt idx="14">
                  <c:v>1234</c:v>
                </c:pt>
                <c:pt idx="15">
                  <c:v>1092</c:v>
                </c:pt>
                <c:pt idx="16">
                  <c:v>921</c:v>
                </c:pt>
                <c:pt idx="17">
                  <c:v>902</c:v>
                </c:pt>
                <c:pt idx="18">
                  <c:v>707</c:v>
                </c:pt>
                <c:pt idx="19">
                  <c:v>608</c:v>
                </c:pt>
                <c:pt idx="20">
                  <c:v>539</c:v>
                </c:pt>
                <c:pt idx="21">
                  <c:v>481</c:v>
                </c:pt>
                <c:pt idx="22">
                  <c:v>475</c:v>
                </c:pt>
                <c:pt idx="23">
                  <c:v>275</c:v>
                </c:pt>
                <c:pt idx="24">
                  <c:v>217</c:v>
                </c:pt>
                <c:pt idx="25">
                  <c:v>174</c:v>
                </c:pt>
                <c:pt idx="26">
                  <c:v>13</c:v>
                </c:pt>
                <c:pt idx="27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Лист7!$B$3:$B$22</c:f>
              <c:strCache>
                <c:ptCount val="20"/>
                <c:pt idx="0">
                  <c:v>Аллегорическая сцена</c:v>
                </c:pt>
                <c:pt idx="1">
                  <c:v>Портрет</c:v>
                </c:pt>
                <c:pt idx="2">
                  <c:v>Пейзаж</c:v>
                </c:pt>
                <c:pt idx="3">
                  <c:v>Фэнтези</c:v>
                </c:pt>
                <c:pt idx="4">
                  <c:v>Литературная сцена</c:v>
                </c:pt>
                <c:pt idx="5">
                  <c:v>Городской пейзаж</c:v>
                </c:pt>
                <c:pt idx="6">
                  <c:v>Ню</c:v>
                </c:pt>
                <c:pt idx="7">
                  <c:v>Натюрморт</c:v>
                </c:pt>
                <c:pt idx="8">
                  <c:v>Жанровая сцена</c:v>
                </c:pt>
                <c:pt idx="9">
                  <c:v>Анимализм</c:v>
                </c:pt>
                <c:pt idx="10">
                  <c:v>Религиозная сцена</c:v>
                </c:pt>
                <c:pt idx="11">
                  <c:v>Мифологическая сцена</c:v>
                </c:pt>
                <c:pt idx="12">
                  <c:v>Марина</c:v>
                </c:pt>
                <c:pt idx="13">
                  <c:v>Архитектура</c:v>
                </c:pt>
                <c:pt idx="14">
                  <c:v>Интерьер</c:v>
                </c:pt>
                <c:pt idx="15">
                  <c:v>Историческая сцена</c:v>
                </c:pt>
                <c:pt idx="16">
                  <c:v>Батальная сцена</c:v>
                </c:pt>
                <c:pt idx="17">
                  <c:v>Цакли</c:v>
                </c:pt>
                <c:pt idx="18">
                  <c:v>Ведута</c:v>
                </c:pt>
                <c:pt idx="19">
                  <c:v>Урбанистический пейзаж</c:v>
                </c:pt>
              </c:strCache>
            </c:strRef>
          </c:cat>
          <c:val>
            <c:numRef>
              <c:f>Лист7!$C$3:$C$22</c:f>
              <c:numCache>
                <c:formatCode>General</c:formatCode>
                <c:ptCount val="20"/>
                <c:pt idx="0">
                  <c:v>2500</c:v>
                </c:pt>
                <c:pt idx="1">
                  <c:v>2308</c:v>
                </c:pt>
                <c:pt idx="2">
                  <c:v>2213</c:v>
                </c:pt>
                <c:pt idx="3">
                  <c:v>2191</c:v>
                </c:pt>
                <c:pt idx="4">
                  <c:v>2096</c:v>
                </c:pt>
                <c:pt idx="5">
                  <c:v>2048</c:v>
                </c:pt>
                <c:pt idx="6">
                  <c:v>1981</c:v>
                </c:pt>
                <c:pt idx="7">
                  <c:v>1932</c:v>
                </c:pt>
                <c:pt idx="8">
                  <c:v>1736</c:v>
                </c:pt>
                <c:pt idx="9">
                  <c:v>1587</c:v>
                </c:pt>
                <c:pt idx="10">
                  <c:v>1417</c:v>
                </c:pt>
                <c:pt idx="11">
                  <c:v>1368</c:v>
                </c:pt>
                <c:pt idx="12">
                  <c:v>1210</c:v>
                </c:pt>
                <c:pt idx="13">
                  <c:v>958</c:v>
                </c:pt>
                <c:pt idx="14">
                  <c:v>635</c:v>
                </c:pt>
                <c:pt idx="15">
                  <c:v>534</c:v>
                </c:pt>
                <c:pt idx="16">
                  <c:v>201</c:v>
                </c:pt>
                <c:pt idx="17">
                  <c:v>180</c:v>
                </c:pt>
                <c:pt idx="18">
                  <c:v>124</c:v>
                </c:pt>
                <c:pt idx="19">
                  <c:v>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DB9AD-2D02-48E6-9F7B-CC317ACDBB03}" type="datetimeFigureOut">
              <a:rPr lang="ru-RU" smtClean="0"/>
              <a:t>03.08.2018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0CD31-22C9-4867-A4CA-676ADF95722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391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2752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1545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1178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Можно попытаться использовать признаки с</a:t>
            </a:r>
            <a:r>
              <a:rPr lang="ru-RU" baseline="0" dirty="0" smtClean="0"/>
              <a:t> промежуточных слоев для предсказания стиля изображения.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1797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7484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Некоторые жанры неплохо отделяются, но</a:t>
            </a:r>
            <a:r>
              <a:rPr lang="ru-RU" baseline="0" dirty="0" smtClean="0"/>
              <a:t> есть значительное количество изображений, которые сеть классифицировать затрудняется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3264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Дело</a:t>
            </a:r>
            <a:r>
              <a:rPr lang="ru-RU" baseline="0" dirty="0" smtClean="0"/>
              <a:t> в том, что жанры носят иерархический характер.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6852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После выделения иерархии жанров.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4872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Окончательное распределение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9628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Вопросы, которые машине</a:t>
            </a:r>
            <a:r>
              <a:rPr lang="ru-RU" baseline="0" dirty="0" smtClean="0"/>
              <a:t> не понять.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6653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Картины</a:t>
            </a:r>
            <a:r>
              <a:rPr lang="ru-RU" baseline="0" dirty="0" smtClean="0"/>
              <a:t> в базе – как правило, обрезаны (без рамки) и с нормированной яркостью.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2030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Стилей</a:t>
            </a:r>
            <a:r>
              <a:rPr lang="ru-RU" baseline="0" dirty="0" smtClean="0"/>
              <a:t> много, распределение неравномерное.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24784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Изображения, присылаемые на вход значительно отличаются от изображений в базе:</a:t>
            </a:r>
            <a:r>
              <a:rPr lang="ru-RU" baseline="0" dirty="0" smtClean="0"/>
              <a:t> На них могут быть блики, присутствуют рамки и, самое главное, они </a:t>
            </a:r>
            <a:r>
              <a:rPr lang="ru-RU" baseline="0" dirty="0" smtClean="0"/>
              <a:t>перспективно </a:t>
            </a:r>
            <a:r>
              <a:rPr lang="ru-RU" baseline="0" dirty="0" smtClean="0"/>
              <a:t>искажены (а могут быть еще и искажения из-за угла съемки)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9307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Один из вариантов сравнения изображений,</a:t>
            </a:r>
            <a:r>
              <a:rPr lang="ru-RU" baseline="0" dirty="0" smtClean="0"/>
              <a:t> подверженных перспективным искажениям – сопоставление ключевых точек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9008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каждом изображении находятся ключевые точки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0841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Производится их сопоставление </a:t>
            </a:r>
            <a:r>
              <a:rPr lang="ru-RU" baseline="0" dirty="0" smtClean="0"/>
              <a:t>с использованием метода </a:t>
            </a:r>
            <a:r>
              <a:rPr lang="en-US" baseline="0" dirty="0" smtClean="0"/>
              <a:t>RANSAC</a:t>
            </a:r>
            <a:r>
              <a:rPr lang="ru-RU" baseline="0" dirty="0" smtClean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2641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Таким</a:t>
            </a:r>
            <a:r>
              <a:rPr lang="ru-RU" baseline="0" dirty="0" smtClean="0"/>
              <a:t> образом можно найти границы картины на фотографии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53120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Если</a:t>
            </a:r>
            <a:r>
              <a:rPr lang="ru-RU" baseline="0" dirty="0" smtClean="0"/>
              <a:t> же картина не соответствует запросу, </a:t>
            </a:r>
            <a:r>
              <a:rPr lang="en-US" baseline="0" dirty="0" smtClean="0"/>
              <a:t>RANSAC </a:t>
            </a:r>
            <a:r>
              <a:rPr lang="ru-RU" baseline="0" dirty="0" smtClean="0"/>
              <a:t>выдает значительно меньше </a:t>
            </a:r>
            <a:r>
              <a:rPr lang="en-US" baseline="0" dirty="0" smtClean="0"/>
              <a:t>inlier</a:t>
            </a:r>
            <a:r>
              <a:rPr lang="ru-RU" baseline="0" dirty="0" smtClean="0"/>
              <a:t> точек – единицы.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52058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Данный метод работает очень быстро. Но не достаточно для</a:t>
            </a:r>
            <a:r>
              <a:rPr lang="ru-RU" baseline="0" dirty="0" smtClean="0"/>
              <a:t> поиска картин в базе из сотен тысяч изображений.</a:t>
            </a:r>
            <a:endParaRPr lang="en-US" baseline="0" dirty="0" smtClean="0"/>
          </a:p>
          <a:p>
            <a:r>
              <a:rPr lang="ru-RU" baseline="0" dirty="0" smtClean="0"/>
              <a:t>Значит, надо как то уметь быстро выбрать из базы картины-кандидаты и проверять только их.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044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Используем</a:t>
            </a:r>
            <a:r>
              <a:rPr lang="ru-RU" baseline="0" dirty="0" smtClean="0"/>
              <a:t> </a:t>
            </a:r>
            <a:r>
              <a:rPr lang="en-US" baseline="0" dirty="0" err="1" smtClean="0"/>
              <a:t>siamese</a:t>
            </a:r>
            <a:r>
              <a:rPr lang="en-US" baseline="0" dirty="0" smtClean="0"/>
              <a:t> </a:t>
            </a:r>
            <a:r>
              <a:rPr lang="ru-RU" baseline="0" dirty="0" smtClean="0"/>
              <a:t>подход для обучения сети, позволяющей вычислить дескриптор изображения.</a:t>
            </a:r>
          </a:p>
          <a:p>
            <a:r>
              <a:rPr lang="ru-RU" baseline="0" dirty="0" smtClean="0"/>
              <a:t>Для обучения строится сеть из двух одинаковых </a:t>
            </a:r>
            <a:r>
              <a:rPr lang="ru-RU" baseline="0" dirty="0" err="1" smtClean="0"/>
              <a:t>плечей</a:t>
            </a:r>
            <a:r>
              <a:rPr lang="ru-RU" baseline="0" dirty="0" smtClean="0"/>
              <a:t> </a:t>
            </a:r>
            <a:r>
              <a:rPr lang="en-US" baseline="0" dirty="0" smtClean="0"/>
              <a:t>feature extractor</a:t>
            </a:r>
            <a:r>
              <a:rPr lang="ru-RU" baseline="0" dirty="0" smtClean="0"/>
              <a:t>.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ru-RU" baseline="0" dirty="0" smtClean="0"/>
              <a:t>После обучения </a:t>
            </a:r>
            <a:r>
              <a:rPr lang="en-US" baseline="0" dirty="0" smtClean="0"/>
              <a:t>FE </a:t>
            </a:r>
            <a:r>
              <a:rPr lang="ru-RU" baseline="0" dirty="0" smtClean="0"/>
              <a:t>может использоваться для построения индекса базы картин, по которому можно будет ранжировать их по степени похожести.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7739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</a:t>
            </a:r>
            <a:r>
              <a:rPr lang="en-US" dirty="0" smtClean="0"/>
              <a:t>://ieeexplore.ieee.org/document/1467314/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similarity metric discriminatively, with application to face verification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39777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процессе</a:t>
            </a:r>
            <a:r>
              <a:rPr lang="ru-RU" baseline="0" dirty="0" smtClean="0"/>
              <a:t> обучения дескрипторы изображений одного класса оказываются ближе друг к другу, но разные классы оказываются удалены друг от друга.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6193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Стили,</a:t>
            </a:r>
            <a:r>
              <a:rPr lang="ru-RU" baseline="0" dirty="0" smtClean="0"/>
              <a:t> которые использовались в обучении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197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21429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</a:t>
            </a:r>
            <a:r>
              <a:rPr lang="ru-RU" baseline="0" dirty="0" smtClean="0"/>
              <a:t> обучения дескриптора картин подадим в качестве изображений саму картину (из БД) и ее </a:t>
            </a:r>
            <a:r>
              <a:rPr lang="ru-RU" baseline="0" dirty="0" err="1" smtClean="0"/>
              <a:t>аугментированный</a:t>
            </a:r>
            <a:r>
              <a:rPr lang="ru-RU" baseline="0" dirty="0" smtClean="0"/>
              <a:t> вариант, имитирующий фотографию картины.</a:t>
            </a:r>
          </a:p>
          <a:p>
            <a:r>
              <a:rPr lang="ru-RU" baseline="0" dirty="0" smtClean="0"/>
              <a:t>Т.е. «один класс» - по разному </a:t>
            </a:r>
            <a:r>
              <a:rPr lang="ru-RU" baseline="0" dirty="0" err="1" smtClean="0"/>
              <a:t>аугментированные</a:t>
            </a:r>
            <a:r>
              <a:rPr lang="ru-RU" baseline="0" dirty="0" smtClean="0"/>
              <a:t> изображения одной и той же </a:t>
            </a:r>
            <a:r>
              <a:rPr lang="ru-RU" baseline="0" dirty="0" err="1" smtClean="0"/>
              <a:t>картитны</a:t>
            </a:r>
            <a:r>
              <a:rPr lang="ru-RU" baseline="0" dirty="0" smtClean="0"/>
              <a:t>, их дескрипторы должны сближаться в процессе обучения.</a:t>
            </a:r>
          </a:p>
          <a:p>
            <a:r>
              <a:rPr lang="ru-RU" baseline="0" dirty="0" smtClean="0"/>
              <a:t>Проблема </a:t>
            </a:r>
            <a:r>
              <a:rPr lang="en-US" baseline="0" dirty="0" smtClean="0"/>
              <a:t>Siamese </a:t>
            </a:r>
            <a:r>
              <a:rPr lang="ru-RU" baseline="0" dirty="0" smtClean="0"/>
              <a:t>подхода – низкая скорость обучения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0657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Более</a:t>
            </a:r>
            <a:r>
              <a:rPr lang="ru-RU" baseline="0" dirty="0" smtClean="0"/>
              <a:t> быстрое обучение обеспечивается </a:t>
            </a:r>
            <a:r>
              <a:rPr lang="en-US" baseline="0" dirty="0" smtClean="0"/>
              <a:t>triplet-</a:t>
            </a:r>
            <a:r>
              <a:rPr lang="ru-RU" baseline="0" dirty="0" smtClean="0"/>
              <a:t>подходом. Здесь на вход подаются сразу 3 картинки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1498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качестве </a:t>
            </a:r>
            <a:r>
              <a:rPr lang="en-US" dirty="0" smtClean="0"/>
              <a:t>feature extractor</a:t>
            </a:r>
            <a:r>
              <a:rPr lang="en-US" baseline="0" dirty="0" smtClean="0"/>
              <a:t> </a:t>
            </a:r>
            <a:r>
              <a:rPr lang="ru-RU" baseline="0" dirty="0" smtClean="0"/>
              <a:t>использовалась сеть </a:t>
            </a:r>
            <a:r>
              <a:rPr lang="en-US" baseline="0" dirty="0" err="1" smtClean="0"/>
              <a:t>inveption</a:t>
            </a:r>
            <a:r>
              <a:rPr lang="en-US" baseline="0" dirty="0" smtClean="0"/>
              <a:t> </a:t>
            </a:r>
            <a:r>
              <a:rPr lang="ru-RU" baseline="0" dirty="0" smtClean="0"/>
              <a:t>с выходом от одного из средних слоев, свернутая в вектор из 512 чисел.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18143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Множество преобразований,</a:t>
            </a:r>
            <a:r>
              <a:rPr lang="ru-RU" baseline="0" dirty="0" smtClean="0"/>
              <a:t> использованное для аугментации картинок в запросе</a:t>
            </a:r>
            <a:br>
              <a:rPr lang="ru-RU" baseline="0" dirty="0" smtClean="0"/>
            </a:br>
            <a:r>
              <a:rPr lang="ru-RU" baseline="0" dirty="0" smtClean="0"/>
              <a:t>К картинкам в БД применялись те же искажения, кроме перспективных искажений и замены фона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1565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имитации фотографий в запросе были размечены 4</a:t>
            </a:r>
            <a:r>
              <a:rPr lang="ru-RU" baseline="0" dirty="0" smtClean="0"/>
              <a:t> угла у </a:t>
            </a:r>
            <a:r>
              <a:rPr lang="ru-RU" dirty="0" smtClean="0"/>
              <a:t>нескольких сотен фотографий</a:t>
            </a:r>
            <a:r>
              <a:rPr lang="ru-RU" baseline="0" dirty="0" smtClean="0"/>
              <a:t> картин с разными фонами и рамками. Имея 4 угла картины в рамке можно заменить изображение картины на произвольное другое изображение.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21876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Процесс обучения. Пунктирной</a:t>
            </a:r>
            <a:r>
              <a:rPr lang="ru-RU" baseline="0" dirty="0" smtClean="0"/>
              <a:t> линией показано обучение на случайном наборе данных, сплошной – при использовании </a:t>
            </a:r>
            <a:r>
              <a:rPr lang="en-US" baseline="0" dirty="0" smtClean="0"/>
              <a:t>hard case mining</a:t>
            </a:r>
            <a:r>
              <a:rPr lang="ru-RU" baseline="0" dirty="0" smtClean="0"/>
              <a:t>.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ru-RU" baseline="0" dirty="0" smtClean="0"/>
              <a:t>На картинке показана 1 первая эпоха.</a:t>
            </a:r>
          </a:p>
          <a:p>
            <a:r>
              <a:rPr lang="ru-RU" baseline="0" dirty="0" smtClean="0"/>
              <a:t>Данный график построен для презентации с уменьшенным числом эпох и тестовых изображений для экономии времени, и даже так, процесс занял несколько часов. Обучение во время разработки длилось по 2-3 дня, график его не сохранился.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4371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Время работы системы, замеры сделаны на наборе</a:t>
            </a:r>
            <a:r>
              <a:rPr lang="ru-RU" baseline="0" dirty="0" smtClean="0"/>
              <a:t> реалистичных тестов.</a:t>
            </a:r>
          </a:p>
          <a:p>
            <a:r>
              <a:rPr lang="ru-RU" baseline="0" dirty="0" smtClean="0"/>
              <a:t>Т.к. при поиске картины в БД проверка кандидатов происходит лишь до первого уверенного совпадения, то время </a:t>
            </a:r>
            <a:r>
              <a:rPr lang="en-US" baseline="0" dirty="0" smtClean="0"/>
              <a:t>min</a:t>
            </a:r>
            <a:r>
              <a:rPr lang="ru-RU" baseline="0" dirty="0" smtClean="0"/>
              <a:t> надо расценивать как время картин, найденных в числе первых кандидатов, а время </a:t>
            </a:r>
            <a:r>
              <a:rPr lang="en-US" baseline="0" dirty="0" smtClean="0"/>
              <a:t>max</a:t>
            </a:r>
            <a:r>
              <a:rPr lang="ru-RU" baseline="0" dirty="0" smtClean="0"/>
              <a:t> – картин, вовсе не найденных в базе.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07577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0590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Transfer-learning:</a:t>
            </a:r>
            <a:r>
              <a:rPr lang="en-US" baseline="0" dirty="0" smtClean="0"/>
              <a:t> </a:t>
            </a:r>
            <a:r>
              <a:rPr lang="ru-RU" baseline="0" dirty="0" smtClean="0"/>
              <a:t>заменяем выходной слой (</a:t>
            </a:r>
            <a:r>
              <a:rPr lang="en-US" baseline="0" dirty="0" smtClean="0"/>
              <a:t>class predictor)</a:t>
            </a:r>
            <a:r>
              <a:rPr lang="ru-RU" baseline="0" dirty="0" smtClean="0"/>
              <a:t> своим слоем с нужным нам числом классов и обучаем только его.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757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Результат</a:t>
            </a:r>
            <a:r>
              <a:rPr lang="ru-RU" baseline="0" dirty="0" smtClean="0"/>
              <a:t> </a:t>
            </a:r>
            <a:r>
              <a:rPr lang="en-US" baseline="0" dirty="0" smtClean="0"/>
              <a:t>transfer-learning </a:t>
            </a:r>
            <a:r>
              <a:rPr lang="ru-RU" baseline="0" dirty="0" smtClean="0"/>
              <a:t>сети </a:t>
            </a:r>
            <a:r>
              <a:rPr lang="en-US" baseline="0" dirty="0" smtClean="0"/>
              <a:t>inception-v3 </a:t>
            </a:r>
            <a:r>
              <a:rPr lang="ru-RU" baseline="0" dirty="0" smtClean="0"/>
              <a:t>на метках стилей (внутренние слои </a:t>
            </a:r>
            <a:r>
              <a:rPr lang="ru-RU" baseline="0" dirty="0" err="1" smtClean="0"/>
              <a:t>заморожены,обучался</a:t>
            </a:r>
            <a:r>
              <a:rPr lang="ru-RU" baseline="0" dirty="0" smtClean="0"/>
              <a:t> только выходной слой)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5108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Укие</a:t>
            </a:r>
            <a:r>
              <a:rPr lang="ru-RU" dirty="0" smtClean="0"/>
              <a:t>-э</a:t>
            </a:r>
            <a:r>
              <a:rPr lang="ru-RU" baseline="0" dirty="0" smtClean="0"/>
              <a:t> – хорошо отделяется, специфический стиль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8250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Проблема в том, что сеть учится классифицировать входные</a:t>
            </a:r>
            <a:r>
              <a:rPr lang="ru-RU" baseline="0" dirty="0" smtClean="0"/>
              <a:t> изображения абстрагируясь от деталей. Вероятно. Каждая из этих картинок могла бы получить класс «люди» от сети, но отнесение ее к конкретном стилю происходит в основном по деталям, которые </a:t>
            </a:r>
            <a:r>
              <a:rPr lang="en-US" baseline="0" dirty="0" smtClean="0"/>
              <a:t>feature extractor </a:t>
            </a:r>
            <a:r>
              <a:rPr lang="ru-RU" baseline="0" dirty="0" smtClean="0"/>
              <a:t>обучен не замечать.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4943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Например, изображения людей могут</a:t>
            </a:r>
            <a:r>
              <a:rPr lang="ru-RU" baseline="0" dirty="0" smtClean="0"/>
              <a:t> порождать очень похожие карты признаков. С точки зрения сети на каждом из приведенных снимков – человек.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7247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Графика и эскизы – в целом,</a:t>
            </a:r>
            <a:r>
              <a:rPr lang="ru-RU" baseline="0" dirty="0" smtClean="0"/>
              <a:t> </a:t>
            </a:r>
            <a:r>
              <a:rPr lang="ru-RU" dirty="0" smtClean="0"/>
              <a:t>слабое место, </a:t>
            </a:r>
            <a:r>
              <a:rPr lang="ru-RU" dirty="0" err="1" smtClean="0"/>
              <a:t>т..к</a:t>
            </a:r>
            <a:r>
              <a:rPr lang="ru-RU" dirty="0" smtClean="0"/>
              <a:t> </a:t>
            </a:r>
            <a:r>
              <a:rPr lang="en-US" baseline="0" dirty="0" smtClean="0"/>
              <a:t> feature extractor </a:t>
            </a:r>
            <a:r>
              <a:rPr lang="ru-RU" baseline="0" dirty="0" smtClean="0"/>
              <a:t>сети </a:t>
            </a:r>
            <a:r>
              <a:rPr lang="en-US" baseline="0" dirty="0" smtClean="0"/>
              <a:t>inception </a:t>
            </a:r>
            <a:r>
              <a:rPr lang="ru-RU" baseline="0" dirty="0" smtClean="0"/>
              <a:t>обучался на фотографиях.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CD31-22C9-4867-A4CA-676ADF957226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44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71612"/>
            <a:ext cx="9144000" cy="2071702"/>
          </a:xfrm>
          <a:prstGeom prst="rect">
            <a:avLst/>
          </a:prstGeom>
          <a:noFill/>
        </p:spPr>
      </p:pic>
      <p:pic>
        <p:nvPicPr>
          <p:cNvPr id="8" name="Picture 2" descr="D:\Dropbox\Сингулярис\Стандартные документы\Атрибуты\Логотип с названием прозрачный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320405"/>
            <a:ext cx="2449513" cy="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857364"/>
            <a:ext cx="7772400" cy="1500198"/>
          </a:xfrm>
        </p:spPr>
        <p:txBody>
          <a:bodyPr>
            <a:normAutofit/>
          </a:bodyPr>
          <a:lstStyle>
            <a:lvl1pPr>
              <a:defRPr sz="4000" b="1" spc="7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idx="10"/>
          </p:nvPr>
        </p:nvSpPr>
        <p:spPr>
          <a:xfrm>
            <a:off x="428596" y="6170940"/>
            <a:ext cx="5728688" cy="4968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1"/>
          </p:nvPr>
        </p:nvSpPr>
        <p:spPr>
          <a:xfrm>
            <a:off x="6357950" y="6143644"/>
            <a:ext cx="2357454" cy="496886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t="4167" r="33962"/>
          <a:stretch>
            <a:fillRect/>
          </a:stretch>
        </p:blipFill>
        <p:spPr bwMode="auto">
          <a:xfrm rot="5400000">
            <a:off x="4742712" y="2170952"/>
            <a:ext cx="5897822" cy="2047562"/>
          </a:xfrm>
          <a:prstGeom prst="rect">
            <a:avLst/>
          </a:prstGeom>
          <a:noFill/>
        </p:spPr>
      </p:pic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4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5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6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7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8" name="Параллелограмм 7"/>
          <p:cNvSpPr/>
          <p:nvPr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2913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grpSp>
        <p:nvGrpSpPr>
          <p:cNvPr id="16" name="Группа 15"/>
          <p:cNvGrpSpPr/>
          <p:nvPr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14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19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71462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13813" b="20833"/>
          <a:stretch>
            <a:fillRect/>
          </a:stretch>
        </p:blipFill>
        <p:spPr bwMode="auto">
          <a:xfrm>
            <a:off x="714348" y="4500570"/>
            <a:ext cx="7786742" cy="1357322"/>
          </a:xfrm>
          <a:prstGeom prst="rect">
            <a:avLst/>
          </a:prstGeom>
          <a:noFill/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714348" y="4486922"/>
            <a:ext cx="7786742" cy="1299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8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19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33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34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5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6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3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5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16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9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0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1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7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18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8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9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30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1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4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15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19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1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2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23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4323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64324" b="32414"/>
          <a:stretch>
            <a:fillRect/>
          </a:stretch>
        </p:blipFill>
        <p:spPr bwMode="auto">
          <a:xfrm>
            <a:off x="461213" y="269962"/>
            <a:ext cx="3039216" cy="115877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500034" y="300016"/>
            <a:ext cx="3000396" cy="1071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8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9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0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15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8198" b="66666"/>
          <a:stretch>
            <a:fillRect/>
          </a:stretch>
        </p:blipFill>
        <p:spPr bwMode="auto">
          <a:xfrm>
            <a:off x="1785918" y="4786322"/>
            <a:ext cx="5500726" cy="571504"/>
          </a:xfrm>
          <a:prstGeom prst="rect">
            <a:avLst/>
          </a:prstGeom>
          <a:noFill/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1785918" y="4772674"/>
            <a:ext cx="5500726" cy="585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Образец заголовка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19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27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28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9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30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54188" y="1600200"/>
            <a:ext cx="8643998" cy="4525963"/>
          </a:xfrm>
        </p:spPr>
        <p:txBody>
          <a:bodyPr vert="eaVert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pic>
        <p:nvPicPr>
          <p:cNvPr id="7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l="3125" r="3906" b="37500"/>
          <a:stretch>
            <a:fillRect/>
          </a:stretch>
        </p:blipFill>
        <p:spPr bwMode="auto">
          <a:xfrm>
            <a:off x="214282" y="214290"/>
            <a:ext cx="8715436" cy="1071570"/>
          </a:xfrm>
          <a:prstGeom prst="rect">
            <a:avLst/>
          </a:prstGeom>
          <a:noFill/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14282" y="200642"/>
            <a:ext cx="8715436" cy="107157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12" name="Picture 2" descr="C:\Users\Vi\Downloads\space.png"/>
          <p:cNvPicPr>
            <a:picLocks noChangeAspect="1" noChangeArrowheads="1"/>
          </p:cNvPicPr>
          <p:nvPr/>
        </p:nvPicPr>
        <p:blipFill>
          <a:blip r:embed="rId2" cstate="print"/>
          <a:srcRect t="58334"/>
          <a:stretch>
            <a:fillRect/>
          </a:stretch>
        </p:blipFill>
        <p:spPr bwMode="auto">
          <a:xfrm>
            <a:off x="32" y="6407966"/>
            <a:ext cx="9144000" cy="450058"/>
          </a:xfrm>
          <a:prstGeom prst="rect">
            <a:avLst/>
          </a:prstGeom>
          <a:noFill/>
        </p:spPr>
      </p:pic>
      <p:sp>
        <p:nvSpPr>
          <p:cNvPr id="21" name="Дата 17"/>
          <p:cNvSpPr>
            <a:spLocks noGrp="1"/>
          </p:cNvSpPr>
          <p:nvPr>
            <p:ph type="dt" sz="half" idx="10"/>
          </p:nvPr>
        </p:nvSpPr>
        <p:spPr>
          <a:xfrm>
            <a:off x="452409" y="6453561"/>
            <a:ext cx="2185974" cy="350277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22" name="Нижний колонтитул 19"/>
          <p:cNvSpPr>
            <a:spLocks noGrp="1"/>
          </p:cNvSpPr>
          <p:nvPr>
            <p:ph type="ftr" sz="quarter" idx="12"/>
          </p:nvPr>
        </p:nvSpPr>
        <p:spPr>
          <a:xfrm>
            <a:off x="2786050" y="6444036"/>
            <a:ext cx="4286280" cy="347664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014720" y="6240134"/>
            <a:ext cx="1115616" cy="6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араллелограмм 7"/>
          <p:cNvSpPr/>
          <p:nvPr userDrawn="1"/>
        </p:nvSpPr>
        <p:spPr>
          <a:xfrm rot="10800000" flipV="1">
            <a:off x="7143768" y="6367843"/>
            <a:ext cx="1428760" cy="500050"/>
          </a:xfrm>
          <a:prstGeom prst="parallelogram">
            <a:avLst>
              <a:gd name="adj" fmla="val 35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ru-RU" dirty="0"/>
          </a:p>
        </p:txBody>
      </p:sp>
      <p:grpSp>
        <p:nvGrpSpPr>
          <p:cNvPr id="15" name="Группа 15"/>
          <p:cNvGrpSpPr/>
          <p:nvPr userDrawn="1"/>
        </p:nvGrpSpPr>
        <p:grpSpPr>
          <a:xfrm>
            <a:off x="7380312" y="6344705"/>
            <a:ext cx="1728192" cy="471386"/>
            <a:chOff x="7310784" y="6357958"/>
            <a:chExt cx="1833248" cy="500042"/>
          </a:xfrm>
        </p:grpSpPr>
        <p:sp>
          <p:nvSpPr>
            <p:cNvPr id="16" name="Прямоугольник 13"/>
            <p:cNvSpPr/>
            <p:nvPr userDrawn="1"/>
          </p:nvSpPr>
          <p:spPr>
            <a:xfrm>
              <a:off x="8286776" y="6357958"/>
              <a:ext cx="857256" cy="500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7" name="Picture 3" descr="C:\Users\Vi\Downloads\Логотип с названием прозрачный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0784" y="6406278"/>
              <a:ext cx="1214446" cy="443120"/>
            </a:xfrm>
            <a:prstGeom prst="rect">
              <a:avLst/>
            </a:prstGeom>
            <a:noFill/>
          </p:spPr>
        </p:pic>
      </p:grpSp>
      <p:sp>
        <p:nvSpPr>
          <p:cNvPr id="18" name="Номер слайда 18"/>
          <p:cNvSpPr>
            <a:spLocks noGrp="1"/>
          </p:cNvSpPr>
          <p:nvPr>
            <p:ph type="sldNum" sz="quarter" idx="11"/>
          </p:nvPr>
        </p:nvSpPr>
        <p:spPr>
          <a:xfrm>
            <a:off x="8573340" y="6419170"/>
            <a:ext cx="480352" cy="365125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05B87-12A5-4A1F-9C06-E5B8F220E9CA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exander.kataev@singularis-lab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leksey.alekseev@singularis-lab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alexander.kataev@singularis-lab.co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eksey.alekseev@singularis-lab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57364"/>
            <a:ext cx="9144000" cy="1500198"/>
          </a:xfrm>
        </p:spPr>
        <p:txBody>
          <a:bodyPr/>
          <a:lstStyle/>
          <a:p>
            <a:r>
              <a:rPr lang="ru-RU" dirty="0" smtClean="0"/>
              <a:t>Поиск и идентификация картин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3933056"/>
            <a:ext cx="8496944" cy="206308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ru-RU" dirty="0" smtClean="0"/>
              <a:t>Александр Катаев</a:t>
            </a:r>
          </a:p>
          <a:p>
            <a:pPr algn="r"/>
            <a:r>
              <a:rPr lang="en-US" dirty="0" smtClean="0">
                <a:hlinkClick r:id="rId3"/>
              </a:rPr>
              <a:t>alexander.kataev@singularis-lab.com</a:t>
            </a:r>
            <a:endParaRPr lang="ru-RU" dirty="0" smtClean="0"/>
          </a:p>
          <a:p>
            <a:pPr algn="r"/>
            <a:r>
              <a:rPr lang="ru-RU" dirty="0" smtClean="0"/>
              <a:t>Алексей Алексеев</a:t>
            </a:r>
            <a:r>
              <a:rPr lang="en-US" dirty="0" smtClean="0"/>
              <a:t> </a:t>
            </a:r>
          </a:p>
          <a:p>
            <a:pPr algn="r"/>
            <a:r>
              <a:rPr lang="en-US" dirty="0" smtClean="0">
                <a:hlinkClick r:id="rId4"/>
              </a:rPr>
              <a:t>aleksey.alekseev@singularis-lab.com</a:t>
            </a:r>
            <a:endParaRPr lang="en-US" dirty="0" smtClean="0"/>
          </a:p>
          <a:p>
            <a:pPr algn="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ISI2018, </a:t>
            </a:r>
            <a:r>
              <a:rPr lang="ru-RU" dirty="0" smtClean="0"/>
              <a:t>2</a:t>
            </a:r>
            <a:r>
              <a:rPr lang="en-US" dirty="0" smtClean="0"/>
              <a:t>7 </a:t>
            </a:r>
            <a:r>
              <a:rPr lang="ru-RU" dirty="0" smtClean="0"/>
              <a:t>июля 2018, Нижний Новгород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6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Готика/Северное Возрождение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ISI2018, </a:t>
            </a:r>
            <a:r>
              <a:rPr lang="ru-RU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10</a:t>
            </a:fld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44" y="1340767"/>
            <a:ext cx="3441700" cy="48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0" b="4003"/>
          <a:stretch/>
        </p:blipFill>
        <p:spPr bwMode="auto">
          <a:xfrm>
            <a:off x="5076056" y="1340767"/>
            <a:ext cx="3384376" cy="489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29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Люди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ISI2018, </a:t>
            </a:r>
            <a:r>
              <a:rPr lang="ru-RU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11</a:t>
            </a:fld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1" b="2103"/>
          <a:stretch/>
        </p:blipFill>
        <p:spPr bwMode="auto">
          <a:xfrm>
            <a:off x="3851920" y="1387291"/>
            <a:ext cx="1745456" cy="248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3" b="1896"/>
          <a:stretch/>
        </p:blipFill>
        <p:spPr bwMode="auto">
          <a:xfrm>
            <a:off x="6558347" y="3911356"/>
            <a:ext cx="2027636" cy="244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7" b="5263"/>
          <a:stretch/>
        </p:blipFill>
        <p:spPr bwMode="auto">
          <a:xfrm>
            <a:off x="539581" y="1387291"/>
            <a:ext cx="2160240" cy="248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065" y="1310431"/>
            <a:ext cx="2110200" cy="2545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08524" y="4077072"/>
            <a:ext cx="2232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Романтизм </a:t>
            </a:r>
            <a:endParaRPr lang="en-US" sz="2400" dirty="0" smtClean="0"/>
          </a:p>
          <a:p>
            <a:pPr algn="ctr"/>
            <a:r>
              <a:rPr lang="ru-RU" sz="2400" dirty="0" smtClean="0"/>
              <a:t>Реализм</a:t>
            </a:r>
            <a:endParaRPr lang="en-US" sz="2400" dirty="0" smtClean="0"/>
          </a:p>
          <a:p>
            <a:pPr algn="ctr"/>
            <a:r>
              <a:rPr lang="ru-RU" sz="2400" dirty="0" smtClean="0"/>
              <a:t>Рококо</a:t>
            </a:r>
            <a:endParaRPr lang="en-US" sz="2400" dirty="0" smtClean="0"/>
          </a:p>
          <a:p>
            <a:pPr algn="ctr"/>
            <a:r>
              <a:rPr lang="ru-RU" sz="2400" dirty="0" smtClean="0"/>
              <a:t>Классицизм</a:t>
            </a:r>
            <a:endParaRPr lang="en-US" sz="2400" dirty="0" smtClean="0"/>
          </a:p>
          <a:p>
            <a:pPr algn="ctr"/>
            <a:r>
              <a:rPr lang="ru-RU" sz="2400" dirty="0" smtClean="0"/>
              <a:t>Барокко</a:t>
            </a:r>
            <a:endParaRPr lang="en-US" sz="2400" dirty="0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80"/>
          <a:stretch/>
        </p:blipFill>
        <p:spPr bwMode="auto">
          <a:xfrm>
            <a:off x="414640" y="3929499"/>
            <a:ext cx="2410122" cy="244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28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Графика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ISI2018, </a:t>
            </a:r>
            <a:r>
              <a:rPr lang="ru-RU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12</a:t>
            </a:fld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69554"/>
            <a:ext cx="8487806" cy="486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21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340768"/>
            <a:ext cx="4536505" cy="453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Стили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13</a:t>
            </a:fld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4536505" cy="453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441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Пространства признаков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ISI2018, </a:t>
            </a:r>
            <a:r>
              <a:rPr lang="ru-RU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14</a:t>
            </a:fld>
            <a:endParaRPr lang="ru-RU" dirty="0"/>
          </a:p>
        </p:txBody>
      </p:sp>
      <p:pic>
        <p:nvPicPr>
          <p:cNvPr id="5122" name="Picture 2" descr="https://i.stack.imgur.com/Hl2H6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3" y="1412776"/>
            <a:ext cx="8670645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42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8" b="38104"/>
          <a:stretch/>
        </p:blipFill>
        <p:spPr bwMode="auto">
          <a:xfrm>
            <a:off x="467544" y="1340768"/>
            <a:ext cx="8280920" cy="190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Извлечение признаков разных уровней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ISI2018, </a:t>
            </a:r>
            <a:r>
              <a:rPr lang="ru-RU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15</a:t>
            </a:fld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187624" y="3717032"/>
            <a:ext cx="1296144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 1x1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131840" y="3727048"/>
            <a:ext cx="1296144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 1x1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193666" y="3717032"/>
            <a:ext cx="1296144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 1x1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7452320" y="3717032"/>
            <a:ext cx="1296144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 1x1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Скругленная соединительная линия 12"/>
          <p:cNvCxnSpPr>
            <a:endCxn id="12" idx="0"/>
          </p:cNvCxnSpPr>
          <p:nvPr/>
        </p:nvCxnSpPr>
        <p:spPr>
          <a:xfrm rot="5400000">
            <a:off x="1280587" y="3111123"/>
            <a:ext cx="1161018" cy="508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кругленная соединительная линия 20"/>
          <p:cNvCxnSpPr>
            <a:endCxn id="15" idx="0"/>
          </p:cNvCxnSpPr>
          <p:nvPr/>
        </p:nvCxnSpPr>
        <p:spPr>
          <a:xfrm rot="16200000" flipH="1">
            <a:off x="3198839" y="3145975"/>
            <a:ext cx="1162144" cy="1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кругленная соединительная линия 21"/>
          <p:cNvCxnSpPr>
            <a:endCxn id="16" idx="0"/>
          </p:cNvCxnSpPr>
          <p:nvPr/>
        </p:nvCxnSpPr>
        <p:spPr>
          <a:xfrm rot="5400000">
            <a:off x="5265674" y="3140968"/>
            <a:ext cx="1152128" cy="127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кругленная соединительная линия 22"/>
          <p:cNvCxnSpPr>
            <a:endCxn id="17" idx="0"/>
          </p:cNvCxnSpPr>
          <p:nvPr/>
        </p:nvCxnSpPr>
        <p:spPr>
          <a:xfrm rot="5400000">
            <a:off x="7812360" y="2852936"/>
            <a:ext cx="1152128" cy="576064"/>
          </a:xfrm>
          <a:prstGeom prst="curvedConnector3">
            <a:avLst>
              <a:gd name="adj1" fmla="val 5793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/>
        </p:nvSpPr>
        <p:spPr>
          <a:xfrm>
            <a:off x="3923928" y="4725144"/>
            <a:ext cx="1656184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concatenate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Скругленная соединительная линия 30"/>
          <p:cNvCxnSpPr>
            <a:stCxn id="12" idx="2"/>
            <a:endCxn id="27" idx="0"/>
          </p:cNvCxnSpPr>
          <p:nvPr/>
        </p:nvCxnSpPr>
        <p:spPr>
          <a:xfrm rot="16200000" flipH="1">
            <a:off x="3041830" y="3014954"/>
            <a:ext cx="504056" cy="291632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кругленная соединительная линия 33"/>
          <p:cNvCxnSpPr>
            <a:stCxn id="15" idx="2"/>
            <a:endCxn id="27" idx="0"/>
          </p:cNvCxnSpPr>
          <p:nvPr/>
        </p:nvCxnSpPr>
        <p:spPr>
          <a:xfrm rot="16200000" flipH="1">
            <a:off x="4018946" y="3992070"/>
            <a:ext cx="494040" cy="97210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кругленная соединительная линия 36"/>
          <p:cNvCxnSpPr>
            <a:stCxn id="16" idx="2"/>
            <a:endCxn id="27" idx="0"/>
          </p:cNvCxnSpPr>
          <p:nvPr/>
        </p:nvCxnSpPr>
        <p:spPr>
          <a:xfrm rot="5400000">
            <a:off x="5044851" y="3928257"/>
            <a:ext cx="504056" cy="108971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Скругленная соединительная линия 39"/>
          <p:cNvCxnSpPr>
            <a:stCxn id="17" idx="2"/>
            <a:endCxn id="27" idx="0"/>
          </p:cNvCxnSpPr>
          <p:nvPr/>
        </p:nvCxnSpPr>
        <p:spPr>
          <a:xfrm rot="5400000">
            <a:off x="6174178" y="2798930"/>
            <a:ext cx="504056" cy="334837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Прямоугольник 51"/>
          <p:cNvSpPr/>
          <p:nvPr/>
        </p:nvSpPr>
        <p:spPr>
          <a:xfrm>
            <a:off x="3923928" y="5383480"/>
            <a:ext cx="1656184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90" name="Скругленная соединительная линия 3089"/>
          <p:cNvCxnSpPr>
            <a:stCxn id="27" idx="2"/>
            <a:endCxn id="52" idx="0"/>
          </p:cNvCxnSpPr>
          <p:nvPr/>
        </p:nvCxnSpPr>
        <p:spPr>
          <a:xfrm rot="5400000">
            <a:off x="4674880" y="5306340"/>
            <a:ext cx="154280" cy="127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46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Жанры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16</a:t>
            </a:fld>
            <a:endParaRPr lang="ru-RU" dirty="0"/>
          </a:p>
        </p:txBody>
      </p:sp>
      <p:graphicFrame>
        <p:nvGraphicFramePr>
          <p:cNvPr id="9" name="Объект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1725049"/>
              </p:ext>
            </p:extLst>
          </p:nvPr>
        </p:nvGraphicFramePr>
        <p:xfrm>
          <a:off x="323528" y="1700808"/>
          <a:ext cx="2997200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8245"/>
                <a:gridCol w="608955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Аллегорическая сцена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2500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Портрет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2308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Пейзаж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2213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Фэнтези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2191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Литературная сцена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2096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Городской пейзаж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2048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Ню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1981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Натюрморт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1932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Жанровая сцена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1736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Анимализм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1587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Религиозная сцена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1417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Мифологическая сцена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1368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Марина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1210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Архитектура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958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Интерьер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635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Историческая сцена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534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Батальная сцена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201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Цакли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180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Ведута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124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Урбанистический пейзаж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16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0" name="Диаграмма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6028901"/>
              </p:ext>
            </p:extLst>
          </p:nvPr>
        </p:nvGraphicFramePr>
        <p:xfrm>
          <a:off x="4139953" y="1645244"/>
          <a:ext cx="4067490" cy="3799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3514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Жанры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669640"/>
            <a:ext cx="8229600" cy="4190233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543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Сюжеты картин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18</a:t>
            </a:fld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283" y="1289710"/>
            <a:ext cx="8711046" cy="494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5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Жанры (</a:t>
            </a:r>
            <a:r>
              <a:rPr lang="ru-RU" dirty="0" err="1" smtClean="0"/>
              <a:t>сигмоид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631890"/>
            <a:ext cx="8229600" cy="4265733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574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Задача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</a:t>
            </a:fld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52409" y="4506573"/>
            <a:ext cx="8229600" cy="178025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smtClean="0"/>
              <a:t>Поиск картин в БД (</a:t>
            </a:r>
            <a:r>
              <a:rPr lang="en-US" smtClean="0"/>
              <a:t>~</a:t>
            </a:r>
            <a:r>
              <a:rPr lang="ru-RU" smtClean="0"/>
              <a:t>250</a:t>
            </a:r>
            <a:r>
              <a:rPr lang="en-US" smtClean="0"/>
              <a:t> </a:t>
            </a:r>
            <a:r>
              <a:rPr lang="ru-RU" smtClean="0"/>
              <a:t>000 изображений)</a:t>
            </a:r>
          </a:p>
          <a:p>
            <a:pPr marL="514350" indent="-514350">
              <a:buFont typeface="+mj-lt"/>
              <a:buAutoNum type="arabicPeriod"/>
            </a:pPr>
            <a:r>
              <a:rPr lang="ru-RU" smtClean="0"/>
              <a:t>Подбор похожих картин</a:t>
            </a:r>
          </a:p>
          <a:p>
            <a:pPr marL="514350" indent="-514350">
              <a:buFont typeface="+mj-lt"/>
              <a:buAutoNum type="arabicPeriod"/>
            </a:pPr>
            <a:r>
              <a:rPr lang="ru-RU" smtClean="0"/>
              <a:t>Идентификация стиля и жанра картин</a:t>
            </a:r>
            <a:endParaRPr lang="ru-RU" dirty="0"/>
          </a:p>
        </p:txBody>
      </p:sp>
      <p:pic>
        <p:nvPicPr>
          <p:cNvPr id="2050" name="Picture 2" descr="Ð¤Ð¾ÑÐ¾ ÐÑÑÑÐ¸Ð²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85861"/>
            <a:ext cx="8701118" cy="321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5940152" y="1307512"/>
            <a:ext cx="2880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3200" b="1" dirty="0" smtClean="0">
                <a:solidFill>
                  <a:schemeClr val="accent5">
                    <a:lumMod val="50000"/>
                  </a:schemeClr>
                </a:solidFill>
              </a:rPr>
              <a:t>artchive.ru</a:t>
            </a:r>
            <a:endParaRPr lang="ru-RU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1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Жанры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512" y="1340768"/>
            <a:ext cx="8699095" cy="4608512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681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Еще проблемы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Жанр у абстракций </a:t>
            </a:r>
          </a:p>
          <a:p>
            <a:r>
              <a:rPr lang="ru-RU" dirty="0" smtClean="0"/>
              <a:t>Стиль </a:t>
            </a:r>
            <a:r>
              <a:rPr lang="ru-RU" dirty="0" err="1" smtClean="0"/>
              <a:t>цакли</a:t>
            </a:r>
            <a:endParaRPr lang="ru-RU" dirty="0" smtClean="0"/>
          </a:p>
          <a:p>
            <a:r>
              <a:rPr lang="ru-RU" dirty="0" smtClean="0"/>
              <a:t>Человеческий фактор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ISI2018, </a:t>
            </a:r>
            <a:r>
              <a:rPr lang="ru-RU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076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Картины в базе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22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3507894" y="5783995"/>
            <a:ext cx="212821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Илья Ефимович Репин</a:t>
            </a:r>
          </a:p>
          <a:p>
            <a:r>
              <a:rPr lang="ru-RU" dirty="0" smtClean="0"/>
              <a:t>Монахиня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53670" y="5781373"/>
            <a:ext cx="244393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Давид Давидович </a:t>
            </a:r>
            <a:r>
              <a:rPr lang="ru-RU" sz="1600" dirty="0" err="1" smtClean="0"/>
              <a:t>Бурлюк</a:t>
            </a:r>
            <a:endParaRPr lang="ru-RU" sz="1600" dirty="0" smtClean="0"/>
          </a:p>
          <a:p>
            <a:r>
              <a:rPr lang="ru-RU" dirty="0"/>
              <a:t>Женщины из тропиков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240047" y="5783996"/>
            <a:ext cx="303580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Марк </a:t>
            </a:r>
            <a:r>
              <a:rPr lang="ru-RU" sz="1600" dirty="0" err="1" smtClean="0"/>
              <a:t>Ротко</a:t>
            </a:r>
            <a:endParaRPr lang="ru-RU" sz="1600" dirty="0"/>
          </a:p>
          <a:p>
            <a:r>
              <a:rPr lang="ru-RU" dirty="0"/>
              <a:t>Оранжевое, красное, желтое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33" y="2116459"/>
            <a:ext cx="2463407" cy="283693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577" y="1320123"/>
            <a:ext cx="3139599" cy="448514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143" y="1320123"/>
            <a:ext cx="2456373" cy="446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8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Картины в запросе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23</a:t>
            </a:fld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3507894" y="5783995"/>
            <a:ext cx="212821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Илья Ефимович Репин</a:t>
            </a:r>
          </a:p>
          <a:p>
            <a:r>
              <a:rPr lang="ru-RU" dirty="0" smtClean="0"/>
              <a:t>Монахиня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53670" y="5781373"/>
            <a:ext cx="244393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Давид Давидович </a:t>
            </a:r>
            <a:r>
              <a:rPr lang="ru-RU" sz="1600" dirty="0" err="1" smtClean="0"/>
              <a:t>Бурлюк</a:t>
            </a:r>
            <a:endParaRPr lang="ru-RU" sz="1600" dirty="0" smtClean="0"/>
          </a:p>
          <a:p>
            <a:r>
              <a:rPr lang="ru-RU" dirty="0"/>
              <a:t>Женщины из тропиков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240047" y="5783996"/>
            <a:ext cx="303580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Марк </a:t>
            </a:r>
            <a:r>
              <a:rPr lang="ru-RU" sz="1600" dirty="0" err="1" smtClean="0"/>
              <a:t>Ротко</a:t>
            </a:r>
            <a:endParaRPr lang="ru-RU" sz="1600" dirty="0"/>
          </a:p>
          <a:p>
            <a:r>
              <a:rPr lang="ru-RU" dirty="0"/>
              <a:t>Оранжевое, красное, желтое</a:t>
            </a:r>
          </a:p>
        </p:txBody>
      </p:sp>
      <p:pic>
        <p:nvPicPr>
          <p:cNvPr id="13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601" b="3156"/>
          <a:stretch/>
        </p:blipFill>
        <p:spPr>
          <a:xfrm>
            <a:off x="3190198" y="1378326"/>
            <a:ext cx="2821962" cy="4426938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/>
          <a:srcRect b="12178"/>
          <a:stretch/>
        </p:blipFill>
        <p:spPr>
          <a:xfrm>
            <a:off x="6048762" y="1320123"/>
            <a:ext cx="2872738" cy="448514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5"/>
          <a:srcRect l="6949" r="4990"/>
          <a:stretch/>
        </p:blipFill>
        <p:spPr>
          <a:xfrm>
            <a:off x="246702" y="1378326"/>
            <a:ext cx="2923801" cy="442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2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Идентификация по ключевым точкам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24</a:t>
            </a:fld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7290" y="1600200"/>
            <a:ext cx="7189419" cy="43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2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Идентификация по ключевым точкам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25</a:t>
            </a:fld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7290" y="1600200"/>
            <a:ext cx="7189419" cy="43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1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Идентификация по ключевым точкам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26</a:t>
            </a:fld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7290" y="1600200"/>
            <a:ext cx="7189419" cy="43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Идентификация по ключевым точкам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27</a:t>
            </a:fld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7290" y="1600200"/>
            <a:ext cx="7189419" cy="43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6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Идентификация по ключевым точкам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28</a:t>
            </a:fld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2109" y="1600200"/>
            <a:ext cx="8039781" cy="43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3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Хранение базы ключевых точек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4282" y="1700808"/>
            <a:ext cx="8715436" cy="12961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 smtClean="0"/>
              <a:t>(</a:t>
            </a:r>
            <a:r>
              <a:rPr lang="ru-RU" sz="1800" dirty="0" smtClean="0"/>
              <a:t>Дескриптор</a:t>
            </a:r>
            <a:r>
              <a:rPr lang="en-US" sz="2800" dirty="0" smtClean="0"/>
              <a:t> </a:t>
            </a:r>
            <a:r>
              <a:rPr lang="ru-RU" sz="2800" b="1" dirty="0" smtClean="0"/>
              <a:t>56</a:t>
            </a:r>
            <a:r>
              <a:rPr lang="ru-RU" sz="2800" dirty="0" smtClean="0"/>
              <a:t>Б</a:t>
            </a:r>
            <a:r>
              <a:rPr lang="en-US" sz="2800" dirty="0" smtClean="0"/>
              <a:t> + </a:t>
            </a:r>
            <a:r>
              <a:rPr lang="ru-RU" sz="1800" dirty="0" smtClean="0"/>
              <a:t>Координаты</a:t>
            </a:r>
            <a:r>
              <a:rPr lang="ru-RU" sz="2800" dirty="0" smtClean="0"/>
              <a:t> </a:t>
            </a:r>
            <a:r>
              <a:rPr lang="ru-RU" sz="2800" b="1" dirty="0" smtClean="0"/>
              <a:t>8</a:t>
            </a:r>
            <a:r>
              <a:rPr lang="ru-RU" sz="2800" dirty="0" smtClean="0"/>
              <a:t>Б) </a:t>
            </a:r>
            <a:r>
              <a:rPr lang="en-US" sz="2800" dirty="0" smtClean="0"/>
              <a:t>X</a:t>
            </a:r>
            <a:r>
              <a:rPr lang="ru-RU" sz="2800" dirty="0" smtClean="0"/>
              <a:t> 1024 </a:t>
            </a:r>
            <a:r>
              <a:rPr lang="ru-RU" sz="2000" dirty="0" smtClean="0"/>
              <a:t>точек</a:t>
            </a:r>
          </a:p>
          <a:p>
            <a:pPr marL="0" indent="0" algn="ctr">
              <a:buNone/>
            </a:pPr>
            <a:endParaRPr lang="ru-RU" sz="2800" dirty="0" smtClean="0"/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29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131146" y="2852936"/>
            <a:ext cx="48817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64</a:t>
            </a:r>
            <a:r>
              <a:rPr lang="ru-RU" sz="2800" dirty="0" smtClean="0"/>
              <a:t> </a:t>
            </a:r>
            <a:r>
              <a:rPr lang="ru-RU" sz="2800" dirty="0"/>
              <a:t>КБ на изображение</a:t>
            </a:r>
          </a:p>
          <a:p>
            <a:pPr algn="ctr"/>
            <a:r>
              <a:rPr lang="en-US" sz="2800" dirty="0" smtClean="0"/>
              <a:t>~</a:t>
            </a:r>
            <a:r>
              <a:rPr lang="ru-RU" sz="2800" b="1" dirty="0" smtClean="0"/>
              <a:t>15</a:t>
            </a:r>
            <a:r>
              <a:rPr lang="ru-RU" sz="2800" dirty="0" smtClean="0"/>
              <a:t> </a:t>
            </a:r>
            <a:r>
              <a:rPr lang="ru-RU" sz="2800" dirty="0"/>
              <a:t>Гб на всю </a:t>
            </a:r>
            <a:r>
              <a:rPr lang="ru-RU" sz="2800" dirty="0" smtClean="0"/>
              <a:t>базу</a:t>
            </a:r>
            <a:endParaRPr lang="ru-RU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115616" y="4509120"/>
            <a:ext cx="69127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~15</a:t>
            </a:r>
            <a:r>
              <a:rPr lang="ru-RU" sz="2800" b="1" dirty="0" err="1" smtClean="0"/>
              <a:t>мс</a:t>
            </a:r>
            <a:r>
              <a:rPr lang="en-US" sz="2800" b="1" dirty="0" smtClean="0"/>
              <a:t> </a:t>
            </a:r>
            <a:r>
              <a:rPr lang="ru-RU" sz="2800" dirty="0" smtClean="0"/>
              <a:t>на проверку 1 изображения</a:t>
            </a:r>
            <a:endParaRPr lang="en-US" sz="2800" dirty="0" smtClean="0"/>
          </a:p>
          <a:p>
            <a:pPr algn="ctr"/>
            <a:r>
              <a:rPr lang="en-US" sz="2800" dirty="0"/>
              <a:t>&gt;</a:t>
            </a:r>
            <a:r>
              <a:rPr lang="en-US" sz="2800" dirty="0" smtClean="0"/>
              <a:t>1</a:t>
            </a:r>
            <a:r>
              <a:rPr lang="ru-RU" sz="2800" dirty="0" smtClean="0"/>
              <a:t> час – полное сканирование базы</a:t>
            </a:r>
            <a:endParaRPr lang="en-US" sz="2800" dirty="0" smtClean="0"/>
          </a:p>
          <a:p>
            <a:pPr algn="ctr"/>
            <a:endParaRPr lang="ru-RU" sz="2800" dirty="0" smtClean="0"/>
          </a:p>
          <a:p>
            <a:pPr algn="ctr"/>
            <a:endParaRPr lang="en-US" sz="2800" dirty="0" smtClean="0"/>
          </a:p>
          <a:p>
            <a:pPr algn="ctr"/>
            <a:endParaRPr lang="ru-RU" sz="2800" dirty="0"/>
          </a:p>
          <a:p>
            <a:pPr algn="ctr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1002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Характеристика базы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2408" y="1484784"/>
            <a:ext cx="8368063" cy="470911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 smtClean="0"/>
              <a:t>~2</a:t>
            </a:r>
            <a:r>
              <a:rPr lang="ru-RU" sz="2800" dirty="0" smtClean="0"/>
              <a:t>50 000</a:t>
            </a:r>
            <a:r>
              <a:rPr lang="en-US" sz="2800" dirty="0" smtClean="0"/>
              <a:t> </a:t>
            </a:r>
            <a:r>
              <a:rPr lang="ru-RU" sz="2800" dirty="0" smtClean="0"/>
              <a:t>изображений, </a:t>
            </a:r>
          </a:p>
          <a:p>
            <a:pPr marL="0" indent="0">
              <a:buNone/>
            </a:pPr>
            <a:r>
              <a:rPr lang="ru-RU" sz="2800" dirty="0" smtClean="0"/>
              <a:t>80Гб </a:t>
            </a:r>
            <a:r>
              <a:rPr lang="ru-RU" sz="2400" dirty="0"/>
              <a:t>(уменьшены до </a:t>
            </a:r>
            <a:r>
              <a:rPr lang="en-US" sz="2400" dirty="0"/>
              <a:t>max(</a:t>
            </a:r>
            <a:r>
              <a:rPr lang="en-US" sz="2400" dirty="0" err="1"/>
              <a:t>w,h</a:t>
            </a:r>
            <a:r>
              <a:rPr lang="en-US" sz="2400" dirty="0"/>
              <a:t>) &lt;= 1400px</a:t>
            </a:r>
            <a:r>
              <a:rPr lang="ru-RU" sz="2400" dirty="0" smtClean="0"/>
              <a:t>)</a:t>
            </a:r>
            <a:endParaRPr lang="ru-RU" sz="2800" b="1" dirty="0" smtClean="0"/>
          </a:p>
          <a:p>
            <a:pPr marL="0" indent="0">
              <a:buNone/>
            </a:pPr>
            <a:r>
              <a:rPr lang="ru-RU" sz="2800" dirty="0" smtClean="0"/>
              <a:t>База грязная:</a:t>
            </a:r>
          </a:p>
          <a:p>
            <a:r>
              <a:rPr lang="ru-RU" sz="2800" dirty="0" smtClean="0"/>
              <a:t>Есть не только картины, битые файлы, очень маленькие изображения</a:t>
            </a:r>
          </a:p>
          <a:p>
            <a:r>
              <a:rPr lang="ru-RU" sz="2800" dirty="0" smtClean="0"/>
              <a:t>В основном выровнены, обрезаны и обработаны, но есть с рамками, с людьми, снятые криво, плохо освещенные</a:t>
            </a:r>
          </a:p>
          <a:p>
            <a:r>
              <a:rPr lang="ru-RU" sz="2800" dirty="0" smtClean="0"/>
              <a:t>Есть </a:t>
            </a:r>
            <a:r>
              <a:rPr lang="ru-RU" sz="2800" dirty="0" err="1" smtClean="0"/>
              <a:t>дублирующиеся</a:t>
            </a:r>
            <a:r>
              <a:rPr lang="ru-RU" sz="2800" dirty="0" smtClean="0"/>
              <a:t> картины</a:t>
            </a:r>
          </a:p>
          <a:p>
            <a:r>
              <a:rPr lang="ru-RU" sz="2800" dirty="0" smtClean="0"/>
              <a:t>Стиль, жанр, техника – лишь у небольшой части картин</a:t>
            </a:r>
          </a:p>
          <a:p>
            <a:endParaRPr lang="ru-RU" sz="28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044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Siamese network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30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70377" y="2106128"/>
            <a:ext cx="2457776" cy="7200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extractor (network)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570377" y="3313164"/>
            <a:ext cx="2457776" cy="7200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extractor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(network)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843880" y="2276872"/>
            <a:ext cx="1080120" cy="15841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dstance</a:t>
            </a:r>
            <a:r>
              <a:rPr lang="ru-RU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euclid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cosine, </a:t>
            </a:r>
            <a:r>
              <a:rPr lang="en-U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e.t.c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Прямая со стрелкой 11"/>
          <p:cNvCxnSpPr>
            <a:stCxn id="3" idx="3"/>
          </p:cNvCxnSpPr>
          <p:nvPr/>
        </p:nvCxnSpPr>
        <p:spPr>
          <a:xfrm>
            <a:off x="5028153" y="2466168"/>
            <a:ext cx="8157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5028153" y="3673204"/>
            <a:ext cx="8157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09672" y="211003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f(a)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5204061" y="330304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f(b)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793908" y="2708920"/>
            <a:ext cx="720464" cy="6309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Прямая со стрелкой 17"/>
          <p:cNvCxnSpPr>
            <a:endCxn id="17" idx="1"/>
          </p:cNvCxnSpPr>
          <p:nvPr/>
        </p:nvCxnSpPr>
        <p:spPr>
          <a:xfrm>
            <a:off x="6929283" y="3024406"/>
            <a:ext cx="8646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56376" y="271173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9" y="3069686"/>
            <a:ext cx="1219885" cy="1219885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03" y="1804521"/>
            <a:ext cx="1219885" cy="1219885"/>
          </a:xfrm>
          <a:prstGeom prst="rect">
            <a:avLst/>
          </a:prstGeom>
        </p:spPr>
      </p:pic>
      <p:cxnSp>
        <p:nvCxnSpPr>
          <p:cNvPr id="27" name="Прямая со стрелкой 26"/>
          <p:cNvCxnSpPr/>
          <p:nvPr/>
        </p:nvCxnSpPr>
        <p:spPr>
          <a:xfrm>
            <a:off x="1763688" y="2466168"/>
            <a:ext cx="8157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1763688" y="3673204"/>
            <a:ext cx="8157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947948" y="33157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1947948" y="204513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ru-RU" dirty="0"/>
          </a:p>
        </p:txBody>
      </p:sp>
      <p:cxnSp>
        <p:nvCxnSpPr>
          <p:cNvPr id="31" name="Прямая со стрелкой 30"/>
          <p:cNvCxnSpPr>
            <a:endCxn id="17" idx="2"/>
          </p:cNvCxnSpPr>
          <p:nvPr/>
        </p:nvCxnSpPr>
        <p:spPr>
          <a:xfrm flipV="1">
            <a:off x="1763688" y="3339892"/>
            <a:ext cx="6390452" cy="134484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46337" y="427212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p:cxnSp>
        <p:nvCxnSpPr>
          <p:cNvPr id="34" name="Прямая со стрелкой 33"/>
          <p:cNvCxnSpPr>
            <a:stCxn id="9" idx="0"/>
            <a:endCxn id="3" idx="2"/>
          </p:cNvCxnSpPr>
          <p:nvPr/>
        </p:nvCxnSpPr>
        <p:spPr>
          <a:xfrm flipV="1">
            <a:off x="3799265" y="2826208"/>
            <a:ext cx="0" cy="486956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44370" y="289639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20166" y="4826933"/>
                <a:ext cx="8428297" cy="1512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a, b </a:t>
                </a:r>
                <a:r>
                  <a:rPr lang="ru-RU" dirty="0" smtClean="0"/>
                  <a:t>– входные изображения</a:t>
                </a:r>
                <a:endParaRPr lang="en-US" dirty="0" smtClean="0"/>
              </a:p>
              <a:p>
                <a:r>
                  <a:rPr lang="en-US" dirty="0" smtClean="0"/>
                  <a:t>y=1</a:t>
                </a:r>
                <a:r>
                  <a:rPr lang="ru-RU" dirty="0" smtClean="0"/>
                  <a:t>, если </a:t>
                </a:r>
                <a:r>
                  <a:rPr lang="en-US" dirty="0" smtClean="0"/>
                  <a:t>a </a:t>
                </a:r>
                <a:r>
                  <a:rPr lang="ru-RU" dirty="0" smtClean="0"/>
                  <a:t>и </a:t>
                </a:r>
                <a:r>
                  <a:rPr lang="en-US" dirty="0" smtClean="0"/>
                  <a:t>b – </a:t>
                </a:r>
                <a:r>
                  <a:rPr lang="ru-RU" dirty="0" smtClean="0"/>
                  <a:t>один класс, </a:t>
                </a:r>
                <a:r>
                  <a:rPr lang="en-US" dirty="0" smtClean="0"/>
                  <a:t>0 </a:t>
                </a:r>
                <a:r>
                  <a:rPr lang="ru-RU" dirty="0" smtClean="0"/>
                  <a:t>если разные</a:t>
                </a:r>
                <a:br>
                  <a:rPr lang="ru-RU" dirty="0" smtClean="0"/>
                </a:br>
                <a:r>
                  <a:rPr lang="en-US" dirty="0" smtClean="0"/>
                  <a:t>f(a), f(b)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ru-RU" dirty="0" smtClean="0"/>
                  <a:t>– дескрипторы изображений</a:t>
                </a:r>
              </a:p>
              <a:p>
                <a:r>
                  <a:rPr lang="en-US" dirty="0" smtClean="0"/>
                  <a:t>d</a:t>
                </a:r>
                <a:r>
                  <a:rPr lang="ru-RU" dirty="0" smtClean="0"/>
                  <a:t>(</a:t>
                </a:r>
                <a:r>
                  <a:rPr lang="en-US" dirty="0" smtClean="0"/>
                  <a:t>a, b) = d(f(a), f(b))</a:t>
                </a:r>
                <a:r>
                  <a:rPr lang="ru-RU" dirty="0" smtClean="0"/>
                  <a:t> </a:t>
                </a:r>
                <a:r>
                  <a:rPr lang="en-US" dirty="0" smtClean="0"/>
                  <a:t>- </a:t>
                </a:r>
                <a:r>
                  <a:rPr lang="ru-RU" dirty="0" smtClean="0"/>
                  <a:t>расстояние</a:t>
                </a:r>
                <a:r>
                  <a:rPr lang="en-US" dirty="0" smtClean="0"/>
                  <a:t> </a:t>
                </a:r>
                <a:r>
                  <a:rPr lang="ru-RU" dirty="0" smtClean="0"/>
                  <a:t>между парой векторов признаков</a:t>
                </a:r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𝑚𝑎𝑟𝑔𝑖𝑛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66" y="4826933"/>
                <a:ext cx="8428297" cy="1512978"/>
              </a:xfrm>
              <a:prstGeom prst="rect">
                <a:avLst/>
              </a:prstGeom>
              <a:blipFill rotWithShape="0">
                <a:blip r:embed="rId5"/>
                <a:stretch>
                  <a:fillRect l="-651" t="-2419" b="-20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27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Contrastive loss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31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52409" y="1464285"/>
                <a:ext cx="8003232" cy="959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𝑜𝑛𝑡𝑟𝑎𝑠𝑡𝑖𝑣𝑒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𝑚𝑎𝑟𝑔𝑖𝑛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Объект 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2409" y="1464285"/>
                <a:ext cx="8003232" cy="9592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https://m2dsupsdlclass.github.io/lectures-labs/slides/09_imbalanced_classif_metric_learning/images/contrastiv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677" y="2276872"/>
            <a:ext cx="4050696" cy="386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64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Обучение дескриптора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772" y="1301048"/>
            <a:ext cx="3840000" cy="2560000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32</a:t>
            </a:fld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72" y="3749320"/>
            <a:ext cx="3840000" cy="2560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715" y="3749320"/>
            <a:ext cx="3840000" cy="2560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4715" y="1301048"/>
            <a:ext cx="3840000" cy="2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7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Обучение дескриптора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54" y="1556792"/>
            <a:ext cx="6912768" cy="4608512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647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Набор данных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&lt;</a:t>
            </a:r>
            <a:r>
              <a:rPr lang="en-US" dirty="0" err="1" smtClean="0"/>
              <a:t>a,b,y</a:t>
            </a:r>
            <a:r>
              <a:rPr lang="en-US" dirty="0" smtClean="0"/>
              <a:t>&gt;</a:t>
            </a:r>
            <a:endParaRPr lang="ru-RU" dirty="0" smtClean="0"/>
          </a:p>
          <a:p>
            <a:r>
              <a:rPr lang="en-US" dirty="0" smtClean="0"/>
              <a:t>a</a:t>
            </a:r>
            <a:r>
              <a:rPr lang="ru-RU" dirty="0" smtClean="0"/>
              <a:t> – картинка из базы данных (частично или полностью </a:t>
            </a:r>
            <a:r>
              <a:rPr lang="ru-RU" dirty="0" err="1" smtClean="0"/>
              <a:t>аугментированная</a:t>
            </a:r>
            <a:r>
              <a:rPr lang="ru-RU" dirty="0" smtClean="0"/>
              <a:t>)</a:t>
            </a:r>
          </a:p>
          <a:p>
            <a:r>
              <a:rPr lang="en-US" dirty="0" smtClean="0"/>
              <a:t>b </a:t>
            </a:r>
            <a:r>
              <a:rPr lang="ru-RU" dirty="0" smtClean="0"/>
              <a:t>– </a:t>
            </a:r>
            <a:r>
              <a:rPr lang="ru-RU" dirty="0" err="1" smtClean="0"/>
              <a:t>аугментированная</a:t>
            </a:r>
            <a:r>
              <a:rPr lang="ru-RU" dirty="0" smtClean="0"/>
              <a:t> картинка из базы данных</a:t>
            </a:r>
          </a:p>
          <a:p>
            <a:r>
              <a:rPr lang="en-US" dirty="0" smtClean="0"/>
              <a:t>y = </a:t>
            </a:r>
            <a:r>
              <a:rPr lang="ru-RU" dirty="0" smtClean="0"/>
              <a:t>1, если а и </a:t>
            </a:r>
            <a:r>
              <a:rPr lang="en-US" dirty="0" smtClean="0"/>
              <a:t>b </a:t>
            </a:r>
            <a:r>
              <a:rPr lang="ru-RU" dirty="0" smtClean="0"/>
              <a:t>одна и та же картинка, </a:t>
            </a:r>
            <a:r>
              <a:rPr lang="en-US" dirty="0" smtClean="0"/>
              <a:t>0 </a:t>
            </a:r>
            <a:r>
              <a:rPr lang="ru-RU" dirty="0" smtClean="0"/>
              <a:t>если разные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ISI2018, </a:t>
            </a:r>
            <a:r>
              <a:rPr lang="ru-RU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167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Triplet network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35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70377" y="1714383"/>
            <a:ext cx="2457776" cy="7200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extractor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(network)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570377" y="2921419"/>
            <a:ext cx="2457776" cy="7200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extractor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(network)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843880" y="1714384"/>
            <a:ext cx="1080120" cy="12337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dstance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Прямая со стрелкой 11"/>
          <p:cNvCxnSpPr>
            <a:stCxn id="3" idx="3"/>
          </p:cNvCxnSpPr>
          <p:nvPr/>
        </p:nvCxnSpPr>
        <p:spPr>
          <a:xfrm>
            <a:off x="5028153" y="2074423"/>
            <a:ext cx="8157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5028153" y="2689317"/>
            <a:ext cx="815727" cy="592142"/>
          </a:xfrm>
          <a:prstGeom prst="bentConnector3">
            <a:avLst>
              <a:gd name="adj1" fmla="val 6985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09672" y="171828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f(p)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5082932" y="293077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f(a)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869212" y="2022718"/>
            <a:ext cx="720464" cy="246597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80764" y="212409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d(</a:t>
            </a:r>
            <a:r>
              <a:rPr lang="en-US" dirty="0" err="1" smtClean="0"/>
              <a:t>a,p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677941"/>
            <a:ext cx="1219885" cy="1219885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76" y="1412776"/>
            <a:ext cx="1219885" cy="1219885"/>
          </a:xfrm>
          <a:prstGeom prst="rect">
            <a:avLst/>
          </a:prstGeom>
        </p:spPr>
      </p:pic>
      <p:cxnSp>
        <p:nvCxnSpPr>
          <p:cNvPr id="27" name="Прямая со стрелкой 26"/>
          <p:cNvCxnSpPr/>
          <p:nvPr/>
        </p:nvCxnSpPr>
        <p:spPr>
          <a:xfrm>
            <a:off x="1763688" y="2074423"/>
            <a:ext cx="8157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1763688" y="3281459"/>
            <a:ext cx="8157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947948" y="292396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1947948" y="165338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ru-RU" dirty="0"/>
          </a:p>
        </p:txBody>
      </p:sp>
      <p:cxnSp>
        <p:nvCxnSpPr>
          <p:cNvPr id="34" name="Прямая со стрелкой 33"/>
          <p:cNvCxnSpPr>
            <a:stCxn id="9" idx="0"/>
            <a:endCxn id="3" idx="2"/>
          </p:cNvCxnSpPr>
          <p:nvPr/>
        </p:nvCxnSpPr>
        <p:spPr>
          <a:xfrm flipV="1">
            <a:off x="3799265" y="2434463"/>
            <a:ext cx="0" cy="486956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44370" y="250465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ru-RU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2579415" y="4123098"/>
            <a:ext cx="2457776" cy="7200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extractor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(network)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Прямая со стрелкой 34"/>
          <p:cNvCxnSpPr>
            <a:stCxn id="32" idx="0"/>
          </p:cNvCxnSpPr>
          <p:nvPr/>
        </p:nvCxnSpPr>
        <p:spPr>
          <a:xfrm flipV="1">
            <a:off x="3808303" y="3636142"/>
            <a:ext cx="0" cy="486956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853408" y="370633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ru-RU" dirty="0"/>
          </a:p>
        </p:txBody>
      </p:sp>
      <p:cxnSp>
        <p:nvCxnSpPr>
          <p:cNvPr id="38" name="Прямая со стрелкой 37"/>
          <p:cNvCxnSpPr/>
          <p:nvPr/>
        </p:nvCxnSpPr>
        <p:spPr>
          <a:xfrm>
            <a:off x="1754650" y="4488696"/>
            <a:ext cx="8157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938910" y="41312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ru-RU" dirty="0"/>
          </a:p>
        </p:txBody>
      </p:sp>
      <p:sp>
        <p:nvSpPr>
          <p:cNvPr id="40" name="Прямоугольник 39"/>
          <p:cNvSpPr/>
          <p:nvPr/>
        </p:nvSpPr>
        <p:spPr>
          <a:xfrm>
            <a:off x="5843880" y="3613227"/>
            <a:ext cx="1080120" cy="12337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dstance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Прямая со стрелкой 40"/>
          <p:cNvCxnSpPr/>
          <p:nvPr/>
        </p:nvCxnSpPr>
        <p:spPr>
          <a:xfrm>
            <a:off x="5056199" y="4393440"/>
            <a:ext cx="8157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232107" y="402328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f(n)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13" y="3945317"/>
            <a:ext cx="1233399" cy="1233399"/>
          </a:xfrm>
          <a:prstGeom prst="rect">
            <a:avLst/>
          </a:prstGeom>
        </p:spPr>
      </p:pic>
      <p:cxnSp>
        <p:nvCxnSpPr>
          <p:cNvPr id="44" name="Прямая со стрелкой 13"/>
          <p:cNvCxnSpPr/>
          <p:nvPr/>
        </p:nvCxnSpPr>
        <p:spPr>
          <a:xfrm>
            <a:off x="5046230" y="3279916"/>
            <a:ext cx="797650" cy="617910"/>
          </a:xfrm>
          <a:prstGeom prst="bentConnector3">
            <a:avLst>
              <a:gd name="adj1" fmla="val 69106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/>
          <p:nvPr/>
        </p:nvCxnSpPr>
        <p:spPr>
          <a:xfrm>
            <a:off x="6924000" y="2504651"/>
            <a:ext cx="9452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>
            <a:off x="6932443" y="4207951"/>
            <a:ext cx="9452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953140" y="382104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d(</a:t>
            </a:r>
            <a:r>
              <a:rPr lang="en-US" dirty="0" err="1" smtClean="0"/>
              <a:t>a,n</a:t>
            </a:r>
            <a:r>
              <a:rPr lang="en-US" dirty="0" smtClean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34836" y="5145855"/>
                <a:ext cx="84282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a, p, n </a:t>
                </a:r>
                <a:r>
                  <a:rPr lang="ru-RU" dirty="0" smtClean="0"/>
                  <a:t>– входные изображения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a,p</a:t>
                </a:r>
                <a:r>
                  <a:rPr lang="en-US" dirty="0" smtClean="0"/>
                  <a:t> </a:t>
                </a:r>
                <a:r>
                  <a:rPr lang="ru-RU" dirty="0" smtClean="0"/>
                  <a:t>–</a:t>
                </a:r>
                <a:r>
                  <a:rPr lang="en-US" dirty="0" smtClean="0"/>
                  <a:t> </a:t>
                </a:r>
                <a:r>
                  <a:rPr lang="ru-RU" dirty="0" smtClean="0"/>
                  <a:t>одного класса, </a:t>
                </a:r>
                <a:r>
                  <a:rPr lang="en-US" dirty="0" smtClean="0"/>
                  <a:t>n </a:t>
                </a:r>
                <a:r>
                  <a:rPr lang="ru-RU" dirty="0" smtClean="0"/>
                  <a:t>–</a:t>
                </a:r>
                <a:r>
                  <a:rPr lang="en-US" dirty="0" smtClean="0"/>
                  <a:t> </a:t>
                </a:r>
                <a:r>
                  <a:rPr lang="ru-RU" dirty="0" smtClean="0"/>
                  <a:t>другого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𝑚𝑎𝑟𝑔𝑖𝑛</m:t>
                    </m:r>
                  </m:oMath>
                </a14:m>
                <a:r>
                  <a:rPr lang="en-US" dirty="0"/>
                  <a:t>)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36" y="5145855"/>
                <a:ext cx="8428297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651" t="-471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49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8" b="38104"/>
          <a:stretch/>
        </p:blipFill>
        <p:spPr bwMode="auto">
          <a:xfrm>
            <a:off x="467544" y="1340768"/>
            <a:ext cx="8280920" cy="190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Extractor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ISI2018, </a:t>
            </a:r>
            <a:r>
              <a:rPr lang="ru-RU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36</a:t>
            </a:fld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3707904" y="3727047"/>
            <a:ext cx="1645895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crop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Скругленная соединительная линия 20"/>
          <p:cNvCxnSpPr>
            <a:endCxn id="15" idx="0"/>
          </p:cNvCxnSpPr>
          <p:nvPr/>
        </p:nvCxnSpPr>
        <p:spPr>
          <a:xfrm rot="16200000" flipH="1">
            <a:off x="3927921" y="3124116"/>
            <a:ext cx="1162144" cy="43718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/>
        </p:nvSpPr>
        <p:spPr>
          <a:xfrm>
            <a:off x="3707904" y="4426848"/>
            <a:ext cx="1656184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x5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Скругленная соединительная линия 33"/>
          <p:cNvCxnSpPr>
            <a:stCxn id="15" idx="2"/>
            <a:endCxn id="27" idx="0"/>
          </p:cNvCxnSpPr>
          <p:nvPr/>
        </p:nvCxnSpPr>
        <p:spPr>
          <a:xfrm rot="16200000" flipH="1">
            <a:off x="4435552" y="4326403"/>
            <a:ext cx="195745" cy="514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Прямоугольник 51"/>
          <p:cNvSpPr/>
          <p:nvPr/>
        </p:nvSpPr>
        <p:spPr>
          <a:xfrm>
            <a:off x="3707904" y="5085184"/>
            <a:ext cx="1656184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 512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90" name="Скругленная соединительная линия 3089"/>
          <p:cNvCxnSpPr>
            <a:stCxn id="27" idx="2"/>
            <a:endCxn id="52" idx="0"/>
          </p:cNvCxnSpPr>
          <p:nvPr/>
        </p:nvCxnSpPr>
        <p:spPr>
          <a:xfrm rot="5400000">
            <a:off x="4458856" y="5008044"/>
            <a:ext cx="154280" cy="127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67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Аугментация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Перспективное искажение</a:t>
            </a:r>
          </a:p>
          <a:p>
            <a:r>
              <a:rPr lang="ru-RU" dirty="0" smtClean="0"/>
              <a:t>Замена фона</a:t>
            </a:r>
          </a:p>
          <a:p>
            <a:r>
              <a:rPr lang="ru-RU" dirty="0" err="1"/>
              <a:t>Кропы</a:t>
            </a:r>
            <a:endParaRPr lang="en-US" dirty="0"/>
          </a:p>
          <a:p>
            <a:r>
              <a:rPr lang="ru-RU" dirty="0" err="1" smtClean="0"/>
              <a:t>Тонирование</a:t>
            </a:r>
            <a:endParaRPr lang="en-US" dirty="0"/>
          </a:p>
          <a:p>
            <a:r>
              <a:rPr lang="ru-RU" dirty="0"/>
              <a:t>Вариация яркости/контрастности</a:t>
            </a:r>
          </a:p>
          <a:p>
            <a:r>
              <a:rPr lang="ru-RU" dirty="0"/>
              <a:t>Случайный шум </a:t>
            </a:r>
          </a:p>
          <a:p>
            <a:r>
              <a:rPr lang="ru-RU" dirty="0"/>
              <a:t>Случайное размытие</a:t>
            </a:r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97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Перспективные искажения и замена фона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682362"/>
            <a:ext cx="4329113" cy="4329113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38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016954"/>
            <a:ext cx="2709938" cy="3613250"/>
          </a:xfrm>
          <a:prstGeom prst="rect">
            <a:avLst/>
          </a:prstGeom>
        </p:spPr>
      </p:pic>
      <p:cxnSp>
        <p:nvCxnSpPr>
          <p:cNvPr id="13" name="Прямая со стрелкой 12"/>
          <p:cNvCxnSpPr/>
          <p:nvPr/>
        </p:nvCxnSpPr>
        <p:spPr>
          <a:xfrm>
            <a:off x="1043608" y="2016954"/>
            <a:ext cx="4552012" cy="764346"/>
          </a:xfrm>
          <a:prstGeom prst="straightConnector1">
            <a:avLst/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3753546" y="2016954"/>
            <a:ext cx="3698774" cy="763974"/>
          </a:xfrm>
          <a:prstGeom prst="straightConnector1">
            <a:avLst/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V="1">
            <a:off x="1043608" y="4625340"/>
            <a:ext cx="4559632" cy="1004864"/>
          </a:xfrm>
          <a:prstGeom prst="straightConnector1">
            <a:avLst/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V="1">
            <a:off x="3753546" y="4805680"/>
            <a:ext cx="3673414" cy="824524"/>
          </a:xfrm>
          <a:prstGeom prst="straightConnector1">
            <a:avLst/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Прямоугольник 35"/>
          <p:cNvSpPr/>
          <p:nvPr/>
        </p:nvSpPr>
        <p:spPr>
          <a:xfrm>
            <a:off x="1043608" y="2016954"/>
            <a:ext cx="2709937" cy="3613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Прямая соединительная линия 37"/>
          <p:cNvCxnSpPr/>
          <p:nvPr/>
        </p:nvCxnSpPr>
        <p:spPr>
          <a:xfrm>
            <a:off x="5590253" y="2780928"/>
            <a:ext cx="1862067" cy="3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5603240" y="4625340"/>
            <a:ext cx="1823720" cy="1803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 flipV="1">
            <a:off x="7426960" y="2781300"/>
            <a:ext cx="25360" cy="20243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5590253" y="2781300"/>
            <a:ext cx="12988" cy="18440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34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Аугментация данных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956" y="1285860"/>
            <a:ext cx="7598476" cy="5076984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749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Стили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</a:t>
            </a:fld>
            <a:endParaRPr lang="ru-RU" dirty="0"/>
          </a:p>
        </p:txBody>
      </p:sp>
      <p:graphicFrame>
        <p:nvGraphicFramePr>
          <p:cNvPr id="13" name="Объект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0929282"/>
              </p:ext>
            </p:extLst>
          </p:nvPr>
        </p:nvGraphicFramePr>
        <p:xfrm>
          <a:off x="214282" y="1556792"/>
          <a:ext cx="8678199" cy="4392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2197"/>
                <a:gridCol w="707222"/>
                <a:gridCol w="2298470"/>
                <a:gridCol w="707222"/>
                <a:gridCol w="2165866"/>
                <a:gridCol w="707222"/>
              </a:tblGrid>
              <a:tr h="21962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Реализм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19594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Готика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608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Маккьяйоли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52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962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Импрессионизм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15864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Неоклассицизм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601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Орфизм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51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962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Романтизм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8963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Маньеризм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544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Дадаизм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962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Барокко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7726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Модернизм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539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Неоимпрессионизм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962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Модерн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4882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Соцреализм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481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Люминизм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962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Сюрреализм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4793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Поп-арт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475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Проторенессанс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962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Возрождение (Ренессанс)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4709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Бидермейер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471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Плентанизм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962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Экспрессионизм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4329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Фантастический реализм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386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Тенебризм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962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Символизм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4321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Абстрактный экспрессионизм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358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Абстрактный импрессионизм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962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Постимпрессионизм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3951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Наби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339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Концептуализм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962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Абстракционизм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3664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Пуантилизм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275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Японизм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962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Золотой век Голландии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3292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Супрематизм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273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Постмодерн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962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Укие-э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3136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Прерафаэлиты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Лучизм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962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Классицизм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1730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Магический реализм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248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Византийский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962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Рококо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1600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Раннее Возрождение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232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Романтический реализм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962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Примитивизм (Наив)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1234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Неоэкспрессионизм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230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Гиперреализм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962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Ар-деко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1092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Фовизм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217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Веризм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962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Северное Возрождение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921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Постмодернизм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192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Неопримитивизм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962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Кубизм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902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Авангард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174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Фентези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19624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Академизм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707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 Современное искусство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149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Метареализм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34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Набор данных для обучения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a,p,n</a:t>
            </a:r>
            <a:r>
              <a:rPr lang="en-US" dirty="0" smtClean="0"/>
              <a:t>&gt;</a:t>
            </a:r>
            <a:r>
              <a:rPr lang="ru-RU" dirty="0" smtClean="0"/>
              <a:t>, где</a:t>
            </a:r>
          </a:p>
          <a:p>
            <a:pPr marL="0" indent="0">
              <a:buNone/>
            </a:pPr>
            <a:r>
              <a:rPr lang="en-US" dirty="0" smtClean="0"/>
              <a:t>a – </a:t>
            </a:r>
            <a:r>
              <a:rPr lang="ru-RU" dirty="0" smtClean="0"/>
              <a:t>случайная картинка из БД</a:t>
            </a:r>
          </a:p>
          <a:p>
            <a:pPr marL="0" indent="0">
              <a:buNone/>
            </a:pPr>
            <a:r>
              <a:rPr lang="en-US" dirty="0" smtClean="0"/>
              <a:t>p – </a:t>
            </a:r>
            <a:r>
              <a:rPr lang="ru-RU" dirty="0" smtClean="0"/>
              <a:t>та же картинка, после аугментации</a:t>
            </a:r>
          </a:p>
          <a:p>
            <a:pPr marL="0" indent="0">
              <a:buNone/>
            </a:pPr>
            <a:r>
              <a:rPr lang="en-US" dirty="0" smtClean="0"/>
              <a:t>n –</a:t>
            </a:r>
            <a:r>
              <a:rPr lang="ru-RU" dirty="0" smtClean="0"/>
              <a:t> другая картинка после аугментации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	</a:t>
            </a:r>
          </a:p>
          <a:p>
            <a:pPr marL="0" indent="0">
              <a:buNone/>
            </a:pPr>
            <a:r>
              <a:rPr lang="ru-RU" b="1" dirty="0" smtClean="0"/>
              <a:t>Набор картинок</a:t>
            </a:r>
            <a:r>
              <a:rPr lang="ru-RU" dirty="0" smtClean="0"/>
              <a:t>:</a:t>
            </a:r>
          </a:p>
          <a:p>
            <a:pPr marL="0" indent="0">
              <a:buNone/>
            </a:pPr>
            <a:r>
              <a:rPr lang="ru-RU" dirty="0" smtClean="0"/>
              <a:t>Простой –</a:t>
            </a:r>
            <a:r>
              <a:rPr lang="en-US" dirty="0" smtClean="0"/>
              <a:t> a/n </a:t>
            </a:r>
            <a:r>
              <a:rPr lang="ru-RU" dirty="0" smtClean="0"/>
              <a:t>случайные (много </a:t>
            </a:r>
            <a:r>
              <a:rPr lang="en-US" dirty="0" smtClean="0"/>
              <a:t>loss </a:t>
            </a:r>
            <a:r>
              <a:rPr lang="ru-RU" dirty="0" smtClean="0"/>
              <a:t>== 0)</a:t>
            </a:r>
          </a:p>
          <a:p>
            <a:pPr marL="0" indent="0">
              <a:buNone/>
            </a:pPr>
            <a:r>
              <a:rPr lang="ru-RU" dirty="0" smtClean="0"/>
              <a:t>Усиленный – выбираем по </a:t>
            </a:r>
            <a:r>
              <a:rPr lang="en-US" dirty="0" smtClean="0"/>
              <a:t>loss</a:t>
            </a:r>
            <a:r>
              <a:rPr lang="ru-RU" dirty="0" smtClean="0"/>
              <a:t>.</a:t>
            </a:r>
            <a:endParaRPr lang="en-US" dirty="0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ISI2018, </a:t>
            </a:r>
            <a:r>
              <a:rPr lang="ru-RU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813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Процесс обучения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ISI2018, </a:t>
            </a:r>
            <a:r>
              <a:rPr lang="ru-RU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41</a:t>
            </a:fld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12" y="1600201"/>
            <a:ext cx="7869175" cy="355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27584" y="5658451"/>
            <a:ext cx="387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Результат работы на реальном тесте: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220071" y="5665023"/>
            <a:ext cx="369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122 из 235 фото </a:t>
            </a:r>
            <a:r>
              <a:rPr lang="en-US" dirty="0"/>
              <a:t> </a:t>
            </a:r>
            <a:r>
              <a:rPr lang="en-US" dirty="0" smtClean="0"/>
              <a:t>(52</a:t>
            </a:r>
            <a:r>
              <a:rPr lang="ru-RU" dirty="0" smtClean="0"/>
              <a:t>%</a:t>
            </a:r>
            <a:r>
              <a:rPr lang="en-US" dirty="0" smtClean="0"/>
              <a:t>)</a:t>
            </a:r>
            <a:r>
              <a:rPr lang="ru-RU" dirty="0" smtClean="0"/>
              <a:t> </a:t>
            </a:r>
            <a:endParaRPr lang="ru-RU" dirty="0"/>
          </a:p>
          <a:p>
            <a:r>
              <a:rPr lang="ru-RU" dirty="0"/>
              <a:t>55 из 90 картин </a:t>
            </a:r>
            <a:r>
              <a:rPr lang="en-US" dirty="0"/>
              <a:t> (</a:t>
            </a:r>
            <a:r>
              <a:rPr lang="en-US" dirty="0" smtClean="0"/>
              <a:t>61%)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7584" y="5209232"/>
            <a:ext cx="436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Результат работы на синтетическом тесте: 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5220072" y="5209232"/>
            <a:ext cx="3810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158 из 200 </a:t>
            </a:r>
            <a:r>
              <a:rPr lang="ru-RU" dirty="0"/>
              <a:t>фото 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ru-RU" dirty="0" smtClean="0"/>
              <a:t>79%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1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Процесс идентификации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Поиск картины (</a:t>
            </a:r>
            <a:r>
              <a:rPr lang="en-US" dirty="0" smtClean="0"/>
              <a:t>CPU, </a:t>
            </a:r>
            <a:r>
              <a:rPr lang="en-US" dirty="0" err="1" smtClean="0"/>
              <a:t>openCV</a:t>
            </a:r>
            <a:r>
              <a:rPr lang="en-US" dirty="0" smtClean="0"/>
              <a:t>)</a:t>
            </a:r>
          </a:p>
          <a:p>
            <a:r>
              <a:rPr lang="ru-RU" dirty="0" smtClean="0"/>
              <a:t>Вычисление</a:t>
            </a:r>
            <a:r>
              <a:rPr lang="en-US" dirty="0" smtClean="0"/>
              <a:t> </a:t>
            </a:r>
            <a:r>
              <a:rPr lang="ru-RU" dirty="0" smtClean="0"/>
              <a:t>дескриптора (</a:t>
            </a:r>
            <a:r>
              <a:rPr lang="en-US" dirty="0" smtClean="0"/>
              <a:t>GPU)</a:t>
            </a:r>
          </a:p>
          <a:p>
            <a:r>
              <a:rPr lang="en-US" dirty="0" smtClean="0"/>
              <a:t>KNN (Brute-force CPU)</a:t>
            </a:r>
          </a:p>
          <a:p>
            <a:r>
              <a:rPr lang="ru-RU" dirty="0" smtClean="0"/>
              <a:t>Проверка по ключевым точкам (</a:t>
            </a:r>
            <a:r>
              <a:rPr lang="en-US" dirty="0" smtClean="0"/>
              <a:t>CPU)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ISI2018, </a:t>
            </a:r>
            <a:r>
              <a:rPr lang="ru-RU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292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Скорость работы</a:t>
            </a:r>
            <a:endParaRPr lang="en-US" dirty="0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8514987"/>
              </p:ext>
            </p:extLst>
          </p:nvPr>
        </p:nvGraphicFramePr>
        <p:xfrm>
          <a:off x="457200" y="1600200"/>
          <a:ext cx="8291264" cy="3196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084"/>
                <a:gridCol w="870571"/>
                <a:gridCol w="1274793"/>
                <a:gridCol w="2072816"/>
              </a:tblGrid>
              <a:tr h="4524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452472">
                <a:tc>
                  <a:txBody>
                    <a:bodyPr/>
                    <a:lstStyle/>
                    <a:p>
                      <a:r>
                        <a:rPr lang="ru-RU" dirty="0" smtClean="0"/>
                        <a:t>Подготовка</a:t>
                      </a:r>
                      <a:r>
                        <a:rPr lang="en-US" dirty="0" smtClean="0"/>
                        <a:t> (</a:t>
                      </a:r>
                      <a:r>
                        <a:rPr lang="ru-RU" dirty="0" smtClean="0"/>
                        <a:t>поиск</a:t>
                      </a:r>
                      <a:r>
                        <a:rPr lang="ru-RU" baseline="0" dirty="0" smtClean="0"/>
                        <a:t> картины)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0.01</a:t>
                      </a:r>
                      <a:r>
                        <a:rPr lang="ru-RU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0.016</a:t>
                      </a:r>
                      <a:endParaRPr lang="en-US" dirty="0"/>
                    </a:p>
                  </a:txBody>
                  <a:tcPr/>
                </a:tc>
              </a:tr>
              <a:tr h="452472">
                <a:tc>
                  <a:txBody>
                    <a:bodyPr/>
                    <a:lstStyle/>
                    <a:p>
                      <a:r>
                        <a:rPr lang="ru-RU" dirty="0" smtClean="0"/>
                        <a:t>Вычисление дескриптора (</a:t>
                      </a:r>
                      <a:r>
                        <a:rPr lang="en-US" dirty="0" smtClean="0"/>
                        <a:t>GPU)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0.088</a:t>
                      </a:r>
                      <a:endParaRPr lang="en-US" dirty="0"/>
                    </a:p>
                  </a:txBody>
                  <a:tcPr/>
                </a:tc>
              </a:tr>
              <a:tr h="452472">
                <a:tc>
                  <a:txBody>
                    <a:bodyPr/>
                    <a:lstStyle/>
                    <a:p>
                      <a:r>
                        <a:rPr lang="en-US" dirty="0" smtClean="0"/>
                        <a:t>KNN</a:t>
                      </a:r>
                      <a:r>
                        <a:rPr lang="en-US" baseline="0" dirty="0" smtClean="0"/>
                        <a:t> </a:t>
                      </a:r>
                      <a:r>
                        <a:rPr lang="ru-RU" baseline="0" dirty="0" smtClean="0"/>
                        <a:t>(</a:t>
                      </a:r>
                      <a:r>
                        <a:rPr lang="en-US" baseline="0" dirty="0" smtClean="0"/>
                        <a:t>k&lt;500, CPU, brute</a:t>
                      </a:r>
                      <a:r>
                        <a:rPr lang="ru-RU" baseline="0" dirty="0" smtClean="0"/>
                        <a:t> </a:t>
                      </a:r>
                      <a:r>
                        <a:rPr lang="en-US" baseline="0" dirty="0" smtClean="0"/>
                        <a:t>force)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0.820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0.394</a:t>
                      </a:r>
                      <a:endParaRPr lang="en-US" dirty="0"/>
                    </a:p>
                  </a:txBody>
                  <a:tcPr/>
                </a:tc>
              </a:tr>
              <a:tr h="452472">
                <a:tc>
                  <a:txBody>
                    <a:bodyPr/>
                    <a:lstStyle/>
                    <a:p>
                      <a:r>
                        <a:rPr lang="ru-RU" dirty="0" smtClean="0"/>
                        <a:t>Поиск ключевых точек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0.031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0.156</a:t>
                      </a:r>
                    </a:p>
                  </a:txBody>
                  <a:tcPr/>
                </a:tc>
              </a:tr>
              <a:tr h="482117">
                <a:tc>
                  <a:txBody>
                    <a:bodyPr/>
                    <a:lstStyle/>
                    <a:p>
                      <a:r>
                        <a:rPr lang="ru-RU" dirty="0" smtClean="0"/>
                        <a:t>Проверка ключевых точек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0.00</a:t>
                      </a:r>
                      <a:r>
                        <a:rPr lang="ru-RU" dirty="0" smtClean="0"/>
                        <a:t>7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solidFill>
                            <a:srgbClr val="FF0000"/>
                          </a:solidFill>
                        </a:rPr>
                        <a:t>9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ru-RU" b="1" dirty="0" smtClean="0">
                          <a:solidFill>
                            <a:srgbClr val="FF0000"/>
                          </a:solidFill>
                        </a:rPr>
                        <a:t>844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</a:t>
                      </a:r>
                      <a:r>
                        <a:rPr lang="ru-RU" dirty="0" smtClean="0"/>
                        <a:t>585</a:t>
                      </a:r>
                    </a:p>
                  </a:txBody>
                  <a:tcPr/>
                </a:tc>
              </a:tr>
              <a:tr h="452472">
                <a:tc>
                  <a:txBody>
                    <a:bodyPr/>
                    <a:lstStyle/>
                    <a:p>
                      <a:r>
                        <a:rPr lang="ru-RU" dirty="0" smtClean="0"/>
                        <a:t>Общее</a:t>
                      </a:r>
                      <a:r>
                        <a:rPr lang="ru-RU" baseline="0" dirty="0" smtClean="0"/>
                        <a:t> время запроса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10.386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3.239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ISI2018, </a:t>
            </a:r>
            <a:r>
              <a:rPr lang="ru-RU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680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Дубликаты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~</a:t>
            </a:r>
            <a:r>
              <a:rPr lang="ru-RU" dirty="0" smtClean="0"/>
              <a:t>3 часа на полный поиск дубликатов</a:t>
            </a:r>
          </a:p>
          <a:p>
            <a:r>
              <a:rPr lang="en-US" dirty="0" smtClean="0"/>
              <a:t>13657 </a:t>
            </a:r>
            <a:r>
              <a:rPr lang="ru-RU" dirty="0" smtClean="0"/>
              <a:t>пар </a:t>
            </a:r>
            <a:r>
              <a:rPr lang="ru-RU" dirty="0" err="1" smtClean="0"/>
              <a:t>дублирующихся</a:t>
            </a:r>
            <a:r>
              <a:rPr lang="ru-RU" dirty="0" smtClean="0"/>
              <a:t> изображений</a:t>
            </a:r>
          </a:p>
          <a:p>
            <a:pPr marL="457200" lvl="1" indent="0">
              <a:buNone/>
            </a:pPr>
            <a:r>
              <a:rPr lang="ru-RU" dirty="0" smtClean="0"/>
              <a:t>Некоторые – 3 и более раз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89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дубликатов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432" y="1320724"/>
            <a:ext cx="4028560" cy="5030218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45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321489"/>
            <a:ext cx="3918295" cy="502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8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дубликатов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340768"/>
            <a:ext cx="3933251" cy="2303761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46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340767"/>
            <a:ext cx="4383800" cy="23082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717033"/>
            <a:ext cx="4029036" cy="265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1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дубликатов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378550"/>
            <a:ext cx="3949056" cy="4979895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47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378550"/>
            <a:ext cx="3635323" cy="497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5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2</a:t>
            </a:r>
            <a:r>
              <a:rPr lang="en-US" dirty="0"/>
              <a:t>7 </a:t>
            </a:r>
            <a:r>
              <a:rPr lang="ru-RU" dirty="0"/>
              <a:t>июля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ISI2018,</a:t>
            </a:r>
            <a:r>
              <a:rPr lang="ru-RU" dirty="0"/>
              <a:t> Нижний Новгород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48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557174" y="4005064"/>
            <a:ext cx="601616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2800" dirty="0"/>
              <a:t>Александр Катаев</a:t>
            </a:r>
          </a:p>
          <a:p>
            <a:pPr algn="r"/>
            <a:r>
              <a:rPr lang="en-US" sz="2800" dirty="0">
                <a:hlinkClick r:id="rId3"/>
              </a:rPr>
              <a:t>alexander.kataev@singularis-lab.com</a:t>
            </a:r>
            <a:endParaRPr lang="ru-RU" sz="2800" dirty="0"/>
          </a:p>
          <a:p>
            <a:pPr algn="r"/>
            <a:r>
              <a:rPr lang="ru-RU" sz="2800" dirty="0"/>
              <a:t>Алексей Алексеев</a:t>
            </a:r>
            <a:r>
              <a:rPr lang="en-US" sz="2800" dirty="0"/>
              <a:t> </a:t>
            </a:r>
          </a:p>
          <a:p>
            <a:pPr algn="r"/>
            <a:r>
              <a:rPr lang="en-US" sz="2800" dirty="0">
                <a:hlinkClick r:id="rId4"/>
              </a:rPr>
              <a:t>aleksey.alekseev@singularis-lab.com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561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Распределение по стилям</a:t>
            </a:r>
            <a:endParaRPr lang="ru-RU" dirty="0"/>
          </a:p>
        </p:txBody>
      </p:sp>
      <p:graphicFrame>
        <p:nvGraphicFramePr>
          <p:cNvPr id="8" name="Объект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2711798"/>
              </p:ext>
            </p:extLst>
          </p:nvPr>
        </p:nvGraphicFramePr>
        <p:xfrm>
          <a:off x="899592" y="1502600"/>
          <a:ext cx="2571767" cy="46805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4429"/>
                <a:gridCol w="677338"/>
              </a:tblGrid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Реализм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19594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Импрессионизм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15864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Романтизм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8963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Барокко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7726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Модерн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4882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Сюрреализм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4793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Возрождение (Ренессанс)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4709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Экспрессионизм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4329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Символизм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4321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Постимпрессионизм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3951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Абстракционизм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3664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Укие-э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3136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Классицизм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1730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Рококо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1600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Примитивизм (Наив)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1234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Ар-деко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1092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Северное Возрождение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921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Кубизм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902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Академизм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707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Готика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608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Модернизм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539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Соцреализм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481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Поп-арт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475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Пуантилизм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275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Фовизм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217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Авангард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174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Гиперреализм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13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  <a:tr h="167162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 err="1">
                          <a:effectLst/>
                        </a:rPr>
                        <a:t>Фентези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8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31" marR="7731" marT="7731" marB="0" anchor="b"/>
                </a:tc>
              </a:tr>
            </a:tbl>
          </a:graphicData>
        </a:graphic>
      </p:graphicFrame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5</a:t>
            </a:fld>
            <a:endParaRPr lang="ru-RU" dirty="0"/>
          </a:p>
        </p:txBody>
      </p:sp>
      <p:graphicFrame>
        <p:nvGraphicFramePr>
          <p:cNvPr id="9" name="Диаграмма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7525442"/>
              </p:ext>
            </p:extLst>
          </p:nvPr>
        </p:nvGraphicFramePr>
        <p:xfrm>
          <a:off x="4283968" y="1916832"/>
          <a:ext cx="3810000" cy="3538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3091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Inception v3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ISI2018, </a:t>
            </a:r>
            <a:r>
              <a:rPr lang="ru-RU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6</a:t>
            </a:fld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03445"/>
            <a:ext cx="8229600" cy="306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99592" y="1628800"/>
            <a:ext cx="321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Input: </a:t>
            </a:r>
            <a:r>
              <a:rPr lang="ru-RU" dirty="0" smtClean="0"/>
              <a:t>299</a:t>
            </a:r>
            <a:r>
              <a:rPr lang="en-US" dirty="0" smtClean="0"/>
              <a:t> x 299 x 3</a:t>
            </a:r>
          </a:p>
          <a:p>
            <a:r>
              <a:rPr lang="en-US" dirty="0" smtClean="0"/>
              <a:t>Output: </a:t>
            </a:r>
            <a:r>
              <a:rPr lang="ru-RU" dirty="0" smtClean="0"/>
              <a:t>1000 </a:t>
            </a:r>
            <a:r>
              <a:rPr lang="en-US" dirty="0" smtClean="0"/>
              <a:t>classes (</a:t>
            </a:r>
            <a:r>
              <a:rPr lang="en-US" dirty="0" err="1" smtClean="0"/>
              <a:t>imagenet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00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04"/>
          <a:stretch/>
        </p:blipFill>
        <p:spPr bwMode="auto">
          <a:xfrm>
            <a:off x="467544" y="2464486"/>
            <a:ext cx="8229600" cy="190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Inception v3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ISI2018, </a:t>
            </a:r>
            <a:r>
              <a:rPr lang="ru-RU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7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23528" y="2492896"/>
            <a:ext cx="7704856" cy="21602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8100392" y="2492896"/>
            <a:ext cx="576064" cy="2160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58763" y="1922929"/>
            <a:ext cx="1034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Feature </a:t>
            </a:r>
          </a:p>
          <a:p>
            <a:pPr algn="ctr"/>
            <a:r>
              <a:rPr lang="en-US" dirty="0" smtClean="0"/>
              <a:t>Extractor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12360" y="1928133"/>
            <a:ext cx="1045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Class </a:t>
            </a:r>
          </a:p>
          <a:p>
            <a:r>
              <a:rPr lang="en-US" dirty="0" smtClean="0"/>
              <a:t>Predictor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1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Inception v3 </a:t>
            </a:r>
            <a:r>
              <a:rPr lang="ru-RU" dirty="0" smtClean="0"/>
              <a:t>по стилям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ISI2018, </a:t>
            </a:r>
            <a:r>
              <a:rPr lang="ru-RU" dirty="0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8</a:t>
            </a:fld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7664" y="1372782"/>
            <a:ext cx="6150555" cy="486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4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Укие</a:t>
            </a:r>
            <a:r>
              <a:rPr lang="ru-RU" dirty="0" smtClean="0"/>
              <a:t>-э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27 июля 2018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ISI2018, </a:t>
            </a:r>
            <a:r>
              <a:rPr lang="ru-RU" smtClean="0"/>
              <a:t>Нижний Новгород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105B87-12A5-4A1F-9C06-E5B8F220E9CA}" type="slidenum">
              <a:rPr lang="ru-RU" smtClean="0"/>
              <a:t>9</a:t>
            </a:fld>
            <a:endParaRPr lang="ru-RU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0768"/>
            <a:ext cx="7056784" cy="507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90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 SL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- Singularis Lab 4.3 .potx" id="{B46AF7C4-1188-4A8F-8374-CE000DA44320}" vid="{D1EA0039-DB49-4546-BC1D-B346FEDD303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22878</TotalTime>
  <Words>1907</Words>
  <Application>Microsoft Office PowerPoint</Application>
  <PresentationFormat>Экран (4:3)</PresentationFormat>
  <Paragraphs>636</Paragraphs>
  <Slides>48</Slides>
  <Notes>38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2" baseType="lpstr">
      <vt:lpstr>Arial</vt:lpstr>
      <vt:lpstr>Calibri</vt:lpstr>
      <vt:lpstr>Cambria Math</vt:lpstr>
      <vt:lpstr>Template SL</vt:lpstr>
      <vt:lpstr>Поиск и идентификация картин</vt:lpstr>
      <vt:lpstr>Задача</vt:lpstr>
      <vt:lpstr>Характеристика базы данных</vt:lpstr>
      <vt:lpstr>Стили</vt:lpstr>
      <vt:lpstr>Распределение по стилям</vt:lpstr>
      <vt:lpstr>Inception v3</vt:lpstr>
      <vt:lpstr>Inception v3</vt:lpstr>
      <vt:lpstr>Inception v3 по стилям</vt:lpstr>
      <vt:lpstr>Укие-э</vt:lpstr>
      <vt:lpstr>Готика/Северное Возрождение</vt:lpstr>
      <vt:lpstr>Люди</vt:lpstr>
      <vt:lpstr>Графика</vt:lpstr>
      <vt:lpstr>Стили</vt:lpstr>
      <vt:lpstr>Пространства признаков</vt:lpstr>
      <vt:lpstr>Извлечение признаков разных уровней</vt:lpstr>
      <vt:lpstr>Жанры</vt:lpstr>
      <vt:lpstr>Жанры</vt:lpstr>
      <vt:lpstr>Сюжеты картин</vt:lpstr>
      <vt:lpstr>Жанры (сигмоид)</vt:lpstr>
      <vt:lpstr>Жанры</vt:lpstr>
      <vt:lpstr>Еще проблемы</vt:lpstr>
      <vt:lpstr>Картины в базе</vt:lpstr>
      <vt:lpstr>Картины в запросе</vt:lpstr>
      <vt:lpstr>Идентификация по ключевым точкам</vt:lpstr>
      <vt:lpstr>Идентификация по ключевым точкам</vt:lpstr>
      <vt:lpstr>Идентификация по ключевым точкам</vt:lpstr>
      <vt:lpstr>Идентификация по ключевым точкам</vt:lpstr>
      <vt:lpstr>Идентификация по ключевым точкам</vt:lpstr>
      <vt:lpstr>Хранение базы ключевых точек</vt:lpstr>
      <vt:lpstr>Siamese network</vt:lpstr>
      <vt:lpstr>Contrastive loss</vt:lpstr>
      <vt:lpstr>Обучение дескриптора</vt:lpstr>
      <vt:lpstr>Обучение дескриптора</vt:lpstr>
      <vt:lpstr>Набор данных</vt:lpstr>
      <vt:lpstr>Triplet network</vt:lpstr>
      <vt:lpstr>Feature Extractor</vt:lpstr>
      <vt:lpstr>Аугментация</vt:lpstr>
      <vt:lpstr>Перспективные искажения и замена фона</vt:lpstr>
      <vt:lpstr>Аугментация данных</vt:lpstr>
      <vt:lpstr>Набор данных для обучения</vt:lpstr>
      <vt:lpstr>Процесс обучения</vt:lpstr>
      <vt:lpstr>Процесс идентификации</vt:lpstr>
      <vt:lpstr>Скорость работы</vt:lpstr>
      <vt:lpstr>Дубликаты</vt:lpstr>
      <vt:lpstr>Поиск дубликатов</vt:lpstr>
      <vt:lpstr>Поиск дубликатов</vt:lpstr>
      <vt:lpstr>Поиск дубликатов</vt:lpstr>
      <vt:lpstr>Вопросы?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Катаев Александр</cp:lastModifiedBy>
  <cp:revision>506</cp:revision>
  <dcterms:created xsi:type="dcterms:W3CDTF">2015-09-12T11:25:34Z</dcterms:created>
  <dcterms:modified xsi:type="dcterms:W3CDTF">2018-08-06T12:36:22Z</dcterms:modified>
</cp:coreProperties>
</file>